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2" r:id="rId25"/>
    <p:sldId id="278" r:id="rId26"/>
    <p:sldId id="279" r:id="rId27"/>
    <p:sldId id="281" r:id="rId28"/>
    <p:sldId id="284" r:id="rId29"/>
    <p:sldId id="283" r:id="rId30"/>
    <p:sldId id="285" r:id="rId31"/>
    <p:sldId id="288" r:id="rId32"/>
    <p:sldId id="286" r:id="rId33"/>
    <p:sldId id="287"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2" d="100"/>
          <a:sy n="122" d="100"/>
        </p:scale>
        <p:origin x="9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F601F-275A-4641-B78E-9ECCF9560E6F}"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E3D10-C34F-414D-9B18-D47E144C098A}" type="slidenum">
              <a:rPr lang="en-US" smtClean="0"/>
              <a:t>‹#›</a:t>
            </a:fld>
            <a:endParaRPr lang="en-US"/>
          </a:p>
        </p:txBody>
      </p:sp>
    </p:spTree>
    <p:extLst>
      <p:ext uri="{BB962C8B-B14F-4D97-AF65-F5344CB8AC3E}">
        <p14:creationId xmlns:p14="http://schemas.microsoft.com/office/powerpoint/2010/main" val="242349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540B7D-FE55-43F9-8084-11F20FEF6C20}"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355053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39AA85-6F89-4A5C-B6A4-5A0FFF36E952}"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318556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E6C52B-3422-46F6-8EF7-8915D4A3764F}"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156191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1245C3-46F8-4C0E-90C3-C8D9736A88A3}"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36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4FB19-96E2-4DC8-AFCE-DA0B9FDC348C}"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52994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F9F053-1138-4349-A985-C4AE6623E102}" type="datetime1">
              <a:rPr lang="en-US" smtClean="0"/>
              <a:t>11/14/2022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611836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319130-BFC4-4C5A-BED2-F69F81049FAA}" type="datetime1">
              <a:rPr lang="en-US" smtClean="0"/>
              <a:t>11/14/2022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185785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6F435-F11C-4899-9DBD-F275AF3EF069}"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3595946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A06D1-E066-40DB-9CCA-7BE9F0189B10}"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264715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1A502B6-E39B-4A96-B5BB-6367A8D4AEF8}"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207620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E8C3AA-9395-4EA8-B750-2A25CB37CE25}"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145813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839FA9-79C5-498A-8B1D-CDFA8ECC00D6}"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309669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E9FC38-FA6C-4D53-8F8B-63D281A27BB9}" type="datetime1">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44189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D6E500B-3BBC-405D-9122-EB92FB398318}" type="datetime1">
              <a:rPr lang="en-US" smtClean="0"/>
              <a:t>11/14/2022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404915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EAFD04F-0F54-443C-9C55-D01260E889A5}" type="datetime1">
              <a:rPr lang="en-US" smtClean="0"/>
              <a:t>11/14/2022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266009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3C85C55-9D3A-4AED-BB27-148E3F3030EE}" type="datetime1">
              <a:rPr lang="en-US" smtClean="0"/>
              <a:t>11/14/2022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427815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17F4F-D335-4308-9700-3866EAACAEC2}"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EAEF5-E741-4741-8458-74621E213810}" type="slidenum">
              <a:rPr lang="en-US" smtClean="0"/>
              <a:t>‹#›</a:t>
            </a:fld>
            <a:endParaRPr lang="en-US"/>
          </a:p>
        </p:txBody>
      </p:sp>
    </p:spTree>
    <p:extLst>
      <p:ext uri="{BB962C8B-B14F-4D97-AF65-F5344CB8AC3E}">
        <p14:creationId xmlns:p14="http://schemas.microsoft.com/office/powerpoint/2010/main" val="355942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B642B6-ADAF-4A08-9C8C-533E4A538EBB}" type="datetime1">
              <a:rPr lang="en-US" smtClean="0"/>
              <a:t>11/14/2022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8EAEF5-E741-4741-8458-74621E213810}" type="slidenum">
              <a:rPr lang="en-US" smtClean="0"/>
              <a:t>‹#›</a:t>
            </a:fld>
            <a:endParaRPr lang="en-US"/>
          </a:p>
        </p:txBody>
      </p:sp>
    </p:spTree>
    <p:extLst>
      <p:ext uri="{BB962C8B-B14F-4D97-AF65-F5344CB8AC3E}">
        <p14:creationId xmlns:p14="http://schemas.microsoft.com/office/powerpoint/2010/main" val="42291562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8DB5-50E9-4D22-BB0F-E67EAA688FD1}"/>
              </a:ext>
            </a:extLst>
          </p:cNvPr>
          <p:cNvSpPr>
            <a:spLocks noGrp="1"/>
          </p:cNvSpPr>
          <p:nvPr>
            <p:ph type="ctrTitle"/>
          </p:nvPr>
        </p:nvSpPr>
        <p:spPr/>
        <p:txBody>
          <a:bodyPr/>
          <a:lstStyle/>
          <a:p>
            <a:r>
              <a:rPr lang="en-US" sz="5400" dirty="0"/>
              <a:t>Systems of Linear Equations 2: Direct Methods and Gaussian Elimination</a:t>
            </a:r>
          </a:p>
        </p:txBody>
      </p:sp>
      <p:sp>
        <p:nvSpPr>
          <p:cNvPr id="3" name="Subtitle 2">
            <a:extLst>
              <a:ext uri="{FF2B5EF4-FFF2-40B4-BE49-F238E27FC236}">
                <a16:creationId xmlns:a16="http://schemas.microsoft.com/office/drawing/2014/main" id="{EFC689A2-1AC3-4F56-8338-22ECB48EC91E}"/>
              </a:ext>
            </a:extLst>
          </p:cNvPr>
          <p:cNvSpPr>
            <a:spLocks noGrp="1"/>
          </p:cNvSpPr>
          <p:nvPr>
            <p:ph type="subTitle" idx="1"/>
          </p:nvPr>
        </p:nvSpPr>
        <p:spPr/>
        <p:txBody>
          <a:bodyPr/>
          <a:lstStyle/>
          <a:p>
            <a:r>
              <a:rPr lang="en-US" dirty="0"/>
              <a:t>AMSC/CMSC 460</a:t>
            </a:r>
          </a:p>
          <a:p>
            <a:r>
              <a:rPr lang="en-US" dirty="0"/>
              <a:t>Dr. Christopher Moakler</a:t>
            </a:r>
          </a:p>
        </p:txBody>
      </p:sp>
    </p:spTree>
    <p:extLst>
      <p:ext uri="{BB962C8B-B14F-4D97-AF65-F5344CB8AC3E}">
        <p14:creationId xmlns:p14="http://schemas.microsoft.com/office/powerpoint/2010/main" val="114345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B787-5D48-4076-801D-70118ED44DC7}"/>
              </a:ext>
            </a:extLst>
          </p:cNvPr>
          <p:cNvSpPr>
            <a:spLocks noGrp="1"/>
          </p:cNvSpPr>
          <p:nvPr>
            <p:ph type="title"/>
          </p:nvPr>
        </p:nvSpPr>
        <p:spPr/>
        <p:txBody>
          <a:bodyPr/>
          <a:lstStyle/>
          <a:p>
            <a:r>
              <a:rPr lang="en-US" dirty="0"/>
              <a:t>Matrix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0F5E88-C1BC-4361-940B-EEE8A913B0DB}"/>
                  </a:ext>
                </a:extLst>
              </p:cNvPr>
              <p:cNvSpPr>
                <a:spLocks noGrp="1"/>
              </p:cNvSpPr>
              <p:nvPr>
                <p:ph idx="1"/>
              </p:nvPr>
            </p:nvSpPr>
            <p:spPr/>
            <p:txBody>
              <a:bodyPr/>
              <a:lstStyle/>
              <a:p>
                <a:r>
                  <a:rPr lang="en-US" dirty="0"/>
                  <a:t>We now look at the systems of linear equations as a matrix equation.</a:t>
                </a:r>
              </a:p>
              <a:p>
                <a:pPr lvl="1"/>
                <a14:m>
                  <m:oMath xmlns:m="http://schemas.openxmlformats.org/officeDocument/2006/math">
                    <m:r>
                      <a:rPr lang="en-US" b="1" i="1" smtClean="0">
                        <a:latin typeface="Cambria Math" panose="02040503050406030204" pitchFamily="18" charset="0"/>
                      </a:rPr>
                      <m:t>𝑨𝒙</m:t>
                    </m:r>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b="1" dirty="0"/>
              </a:p>
              <a:p>
                <a:r>
                  <a:rPr lang="en-US" dirty="0"/>
                  <a:t>Here </a:t>
                </a:r>
                <a:r>
                  <a:rPr lang="en-US" b="1" dirty="0"/>
                  <a:t>A </a:t>
                </a:r>
                <a:r>
                  <a:rPr lang="en-US" dirty="0"/>
                  <a:t>is the matrix of coefficients, </a:t>
                </a:r>
                <a:r>
                  <a:rPr lang="en-US" b="1" dirty="0"/>
                  <a:t>x</a:t>
                </a:r>
                <a:r>
                  <a:rPr lang="en-US" dirty="0"/>
                  <a:t> is column vector of the variables, and </a:t>
                </a:r>
                <a:r>
                  <a:rPr lang="en-US" b="1" dirty="0"/>
                  <a:t>b </a:t>
                </a:r>
                <a:r>
                  <a:rPr lang="en-US" dirty="0"/>
                  <a:t>is also a vector of the right-hand sides.</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2D0F5E88-C1BC-4361-940B-EEE8A913B0DB}"/>
                  </a:ext>
                </a:extLst>
              </p:cNvPr>
              <p:cNvSpPr>
                <a:spLocks noGrp="1" noRot="1" noChangeAspect="1" noMove="1" noResize="1" noEditPoints="1" noAdjustHandles="1" noChangeArrowheads="1" noChangeShapeType="1" noTextEdit="1"/>
              </p:cNvSpPr>
              <p:nvPr>
                <p:ph idx="1"/>
              </p:nvPr>
            </p:nvSpPr>
            <p:spPr>
              <a:blipFill>
                <a:blip r:embed="rId2"/>
                <a:stretch>
                  <a:fillRect l="-341" t="-872" r="-61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F8B7E78-539A-4E9D-AE33-80E4F35F917C}"/>
              </a:ext>
            </a:extLst>
          </p:cNvPr>
          <p:cNvPicPr>
            <a:picLocks noChangeAspect="1"/>
          </p:cNvPicPr>
          <p:nvPr/>
        </p:nvPicPr>
        <p:blipFill>
          <a:blip r:embed="rId3"/>
          <a:stretch>
            <a:fillRect/>
          </a:stretch>
        </p:blipFill>
        <p:spPr>
          <a:xfrm>
            <a:off x="2142147" y="4058260"/>
            <a:ext cx="7258050" cy="1914525"/>
          </a:xfrm>
          <a:prstGeom prst="rect">
            <a:avLst/>
          </a:prstGeom>
        </p:spPr>
      </p:pic>
      <p:sp>
        <p:nvSpPr>
          <p:cNvPr id="4" name="Slide Number Placeholder 3">
            <a:extLst>
              <a:ext uri="{FF2B5EF4-FFF2-40B4-BE49-F238E27FC236}">
                <a16:creationId xmlns:a16="http://schemas.microsoft.com/office/drawing/2014/main" id="{63562D72-042A-D1C4-1ABC-DEE4FDFFFE22}"/>
              </a:ext>
            </a:extLst>
          </p:cNvPr>
          <p:cNvSpPr>
            <a:spLocks noGrp="1"/>
          </p:cNvSpPr>
          <p:nvPr>
            <p:ph type="sldNum" sz="quarter" idx="12"/>
          </p:nvPr>
        </p:nvSpPr>
        <p:spPr/>
        <p:txBody>
          <a:bodyPr/>
          <a:lstStyle/>
          <a:p>
            <a:fld id="{A48EAEF5-E741-4741-8458-74621E213810}" type="slidenum">
              <a:rPr lang="en-US" smtClean="0"/>
              <a:t>10</a:t>
            </a:fld>
            <a:endParaRPr lang="en-US"/>
          </a:p>
        </p:txBody>
      </p:sp>
      <p:sp>
        <p:nvSpPr>
          <p:cNvPr id="6" name="TextBox 5">
            <a:extLst>
              <a:ext uri="{FF2B5EF4-FFF2-40B4-BE49-F238E27FC236}">
                <a16:creationId xmlns:a16="http://schemas.microsoft.com/office/drawing/2014/main" id="{DB0EB638-D09F-D06A-7071-8D51FC4CC58B}"/>
              </a:ext>
            </a:extLst>
          </p:cNvPr>
          <p:cNvSpPr txBox="1"/>
          <p:nvPr/>
        </p:nvSpPr>
        <p:spPr>
          <a:xfrm>
            <a:off x="8658850" y="5984507"/>
            <a:ext cx="817853" cy="369332"/>
          </a:xfrm>
          <a:prstGeom prst="rect">
            <a:avLst/>
          </a:prstGeom>
          <a:noFill/>
        </p:spPr>
        <p:txBody>
          <a:bodyPr wrap="none" rtlCol="0">
            <a:spAutoFit/>
          </a:bodyPr>
          <a:lstStyle/>
          <a:p>
            <a:r>
              <a:rPr lang="en-US" dirty="0"/>
              <a:t>Sauer</a:t>
            </a:r>
          </a:p>
        </p:txBody>
      </p:sp>
    </p:spTree>
    <p:extLst>
      <p:ext uri="{BB962C8B-B14F-4D97-AF65-F5344CB8AC3E}">
        <p14:creationId xmlns:p14="http://schemas.microsoft.com/office/powerpoint/2010/main" val="84284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974D-2842-4667-B02A-93E0DBAB0CD9}"/>
              </a:ext>
            </a:extLst>
          </p:cNvPr>
          <p:cNvSpPr>
            <a:spLocks noGrp="1"/>
          </p:cNvSpPr>
          <p:nvPr>
            <p:ph type="title"/>
          </p:nvPr>
        </p:nvSpPr>
        <p:spPr/>
        <p:txBody>
          <a:bodyPr/>
          <a:lstStyle/>
          <a:p>
            <a:r>
              <a:rPr lang="en-US" dirty="0"/>
              <a:t>Solutions of </a:t>
            </a:r>
            <a:r>
              <a:rPr lang="en-US" dirty="0" err="1"/>
              <a:t>SoLE</a:t>
            </a:r>
            <a:endParaRPr lang="en-US" dirty="0"/>
          </a:p>
        </p:txBody>
      </p:sp>
      <p:sp>
        <p:nvSpPr>
          <p:cNvPr id="3" name="Content Placeholder 2">
            <a:extLst>
              <a:ext uri="{FF2B5EF4-FFF2-40B4-BE49-F238E27FC236}">
                <a16:creationId xmlns:a16="http://schemas.microsoft.com/office/drawing/2014/main" id="{849A7E08-9C17-4799-8F56-714C9B6375EB}"/>
              </a:ext>
            </a:extLst>
          </p:cNvPr>
          <p:cNvSpPr>
            <a:spLocks noGrp="1"/>
          </p:cNvSpPr>
          <p:nvPr>
            <p:ph idx="1"/>
          </p:nvPr>
        </p:nvSpPr>
        <p:spPr>
          <a:xfrm>
            <a:off x="1103312" y="1625600"/>
            <a:ext cx="8946541" cy="5025292"/>
          </a:xfrm>
        </p:spPr>
        <p:txBody>
          <a:bodyPr>
            <a:normAutofit/>
          </a:bodyPr>
          <a:lstStyle/>
          <a:p>
            <a:r>
              <a:rPr lang="en-US" dirty="0"/>
              <a:t>There are three ways in which the solutions of these systems can behave.</a:t>
            </a:r>
          </a:p>
          <a:p>
            <a:pPr marL="800100" lvl="1" indent="-342900">
              <a:buFont typeface="+mj-lt"/>
              <a:buAutoNum type="arabicPeriod"/>
            </a:pPr>
            <a:r>
              <a:rPr lang="en-US" dirty="0"/>
              <a:t>No solution</a:t>
            </a:r>
          </a:p>
          <a:p>
            <a:pPr marL="800100" lvl="1" indent="-342900">
              <a:buFont typeface="+mj-lt"/>
              <a:buAutoNum type="arabicPeriod"/>
            </a:pPr>
            <a:r>
              <a:rPr lang="en-US" dirty="0"/>
              <a:t>One solution</a:t>
            </a:r>
          </a:p>
          <a:p>
            <a:pPr marL="800100" lvl="1" indent="-342900">
              <a:buFont typeface="+mj-lt"/>
              <a:buAutoNum type="arabicPeriod"/>
            </a:pPr>
            <a:r>
              <a:rPr lang="en-US" dirty="0"/>
              <a:t>Infinitely many solutions</a:t>
            </a:r>
          </a:p>
          <a:p>
            <a:pPr marL="400050"/>
            <a:r>
              <a:rPr lang="en-US" dirty="0"/>
              <a:t>This behavior is related to the number of linearly independent equations in the system.</a:t>
            </a:r>
          </a:p>
          <a:p>
            <a:pPr marL="800100" lvl="1">
              <a:buFont typeface="+mj-lt"/>
              <a:buAutoNum type="arabicPeriod"/>
            </a:pPr>
            <a:r>
              <a:rPr lang="en-US" dirty="0"/>
              <a:t>If the system has more equations than unknowns it’s an overdetermined system and has no solution.</a:t>
            </a:r>
          </a:p>
          <a:p>
            <a:pPr marL="800100" lvl="1">
              <a:buFont typeface="+mj-lt"/>
              <a:buAutoNum type="arabicPeriod"/>
            </a:pPr>
            <a:r>
              <a:rPr lang="en-US" dirty="0"/>
              <a:t>If the system has the same number of equations and unknowns, the system has one solution.</a:t>
            </a:r>
          </a:p>
          <a:p>
            <a:pPr marL="800100" lvl="1">
              <a:buFont typeface="+mj-lt"/>
              <a:buAutoNum type="arabicPeriod"/>
            </a:pPr>
            <a:r>
              <a:rPr lang="en-US" dirty="0"/>
              <a:t>If the system has fewer equations than unknowns it’s an underdetermined system and there are infinitely many solutions.</a:t>
            </a:r>
          </a:p>
        </p:txBody>
      </p:sp>
      <p:sp>
        <p:nvSpPr>
          <p:cNvPr id="4" name="Slide Number Placeholder 3">
            <a:extLst>
              <a:ext uri="{FF2B5EF4-FFF2-40B4-BE49-F238E27FC236}">
                <a16:creationId xmlns:a16="http://schemas.microsoft.com/office/drawing/2014/main" id="{0C1AE049-4C04-FA7C-0B25-8A7F40E92603}"/>
              </a:ext>
            </a:extLst>
          </p:cNvPr>
          <p:cNvSpPr>
            <a:spLocks noGrp="1"/>
          </p:cNvSpPr>
          <p:nvPr>
            <p:ph type="sldNum" sz="quarter" idx="12"/>
          </p:nvPr>
        </p:nvSpPr>
        <p:spPr/>
        <p:txBody>
          <a:bodyPr/>
          <a:lstStyle/>
          <a:p>
            <a:fld id="{A48EAEF5-E741-4741-8458-74621E213810}" type="slidenum">
              <a:rPr lang="en-US" smtClean="0"/>
              <a:t>11</a:t>
            </a:fld>
            <a:endParaRPr lang="en-US"/>
          </a:p>
        </p:txBody>
      </p:sp>
    </p:spTree>
    <p:extLst>
      <p:ext uri="{BB962C8B-B14F-4D97-AF65-F5344CB8AC3E}">
        <p14:creationId xmlns:p14="http://schemas.microsoft.com/office/powerpoint/2010/main" val="10229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EF2-51E5-459E-87E9-89B148DD2814}"/>
              </a:ext>
            </a:extLst>
          </p:cNvPr>
          <p:cNvSpPr>
            <a:spLocks noGrp="1"/>
          </p:cNvSpPr>
          <p:nvPr>
            <p:ph type="title"/>
          </p:nvPr>
        </p:nvSpPr>
        <p:spPr/>
        <p:txBody>
          <a:bodyPr/>
          <a:lstStyle/>
          <a:p>
            <a:r>
              <a:rPr lang="en-US" dirty="0"/>
              <a:t>Solution behavior graphically</a:t>
            </a:r>
          </a:p>
        </p:txBody>
      </p:sp>
      <p:sp>
        <p:nvSpPr>
          <p:cNvPr id="3" name="Content Placeholder 2">
            <a:extLst>
              <a:ext uri="{FF2B5EF4-FFF2-40B4-BE49-F238E27FC236}">
                <a16:creationId xmlns:a16="http://schemas.microsoft.com/office/drawing/2014/main" id="{CD483154-9963-4C40-BC6C-A0D99D8D8BEE}"/>
              </a:ext>
            </a:extLst>
          </p:cNvPr>
          <p:cNvSpPr>
            <a:spLocks noGrp="1"/>
          </p:cNvSpPr>
          <p:nvPr>
            <p:ph idx="1"/>
          </p:nvPr>
        </p:nvSpPr>
        <p:spPr/>
        <p:txBody>
          <a:bodyPr/>
          <a:lstStyle/>
          <a:p>
            <a:r>
              <a:rPr lang="en-US" dirty="0"/>
              <a:t>This is a sketch of the solution behavior in 2 variables.</a:t>
            </a:r>
          </a:p>
          <a:p>
            <a:r>
              <a:rPr lang="en-US" dirty="0"/>
              <a:t>What does this look like for higher numbers of dimensions?</a:t>
            </a:r>
          </a:p>
          <a:p>
            <a:endParaRPr lang="en-US" dirty="0"/>
          </a:p>
        </p:txBody>
      </p:sp>
      <p:pic>
        <p:nvPicPr>
          <p:cNvPr id="7" name="Picture 6">
            <a:extLst>
              <a:ext uri="{FF2B5EF4-FFF2-40B4-BE49-F238E27FC236}">
                <a16:creationId xmlns:a16="http://schemas.microsoft.com/office/drawing/2014/main" id="{07D806F4-623A-4128-B681-D20F353A2ADC}"/>
              </a:ext>
            </a:extLst>
          </p:cNvPr>
          <p:cNvPicPr>
            <a:picLocks noChangeAspect="1"/>
          </p:cNvPicPr>
          <p:nvPr/>
        </p:nvPicPr>
        <p:blipFill>
          <a:blip r:embed="rId2"/>
          <a:stretch>
            <a:fillRect/>
          </a:stretch>
        </p:blipFill>
        <p:spPr>
          <a:xfrm>
            <a:off x="2047597" y="3124200"/>
            <a:ext cx="8002256" cy="2885831"/>
          </a:xfrm>
          <a:prstGeom prst="rect">
            <a:avLst/>
          </a:prstGeom>
        </p:spPr>
      </p:pic>
      <p:sp>
        <p:nvSpPr>
          <p:cNvPr id="4" name="Slide Number Placeholder 3">
            <a:extLst>
              <a:ext uri="{FF2B5EF4-FFF2-40B4-BE49-F238E27FC236}">
                <a16:creationId xmlns:a16="http://schemas.microsoft.com/office/drawing/2014/main" id="{00D8A5C4-06B5-D43E-B96A-C077DBDAE42B}"/>
              </a:ext>
            </a:extLst>
          </p:cNvPr>
          <p:cNvSpPr>
            <a:spLocks noGrp="1"/>
          </p:cNvSpPr>
          <p:nvPr>
            <p:ph type="sldNum" sz="quarter" idx="12"/>
          </p:nvPr>
        </p:nvSpPr>
        <p:spPr/>
        <p:txBody>
          <a:bodyPr/>
          <a:lstStyle/>
          <a:p>
            <a:fld id="{A48EAEF5-E741-4741-8458-74621E213810}" type="slidenum">
              <a:rPr lang="en-US" smtClean="0"/>
              <a:t>12</a:t>
            </a:fld>
            <a:endParaRPr lang="en-US"/>
          </a:p>
        </p:txBody>
      </p:sp>
      <p:sp>
        <p:nvSpPr>
          <p:cNvPr id="6" name="TextBox 5">
            <a:extLst>
              <a:ext uri="{FF2B5EF4-FFF2-40B4-BE49-F238E27FC236}">
                <a16:creationId xmlns:a16="http://schemas.microsoft.com/office/drawing/2014/main" id="{D9B7D10A-8CD4-75F1-3D1A-C436C4D91860}"/>
              </a:ext>
            </a:extLst>
          </p:cNvPr>
          <p:cNvSpPr txBox="1"/>
          <p:nvPr/>
        </p:nvSpPr>
        <p:spPr>
          <a:xfrm>
            <a:off x="3688862" y="6044418"/>
            <a:ext cx="6360991" cy="369332"/>
          </a:xfrm>
          <a:prstGeom prst="rect">
            <a:avLst/>
          </a:prstGeom>
          <a:noFill/>
        </p:spPr>
        <p:txBody>
          <a:bodyPr wrap="square">
            <a:spAutoFit/>
          </a:bodyPr>
          <a:lstStyle/>
          <a:p>
            <a:r>
              <a:rPr lang="en-US" dirty="0"/>
              <a:t>https://en.wikipedia.org/wiki/System_of_</a:t>
            </a:r>
            <a:r>
              <a:rPr lang="en-US" sz="1400" dirty="0"/>
              <a:t>linear</a:t>
            </a:r>
            <a:r>
              <a:rPr lang="en-US" dirty="0"/>
              <a:t>_equations</a:t>
            </a:r>
          </a:p>
        </p:txBody>
      </p:sp>
    </p:spTree>
    <p:extLst>
      <p:ext uri="{BB962C8B-B14F-4D97-AF65-F5344CB8AC3E}">
        <p14:creationId xmlns:p14="http://schemas.microsoft.com/office/powerpoint/2010/main" val="318892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3B9F-8E67-4D78-86F3-0CCE0F39987B}"/>
              </a:ext>
            </a:extLst>
          </p:cNvPr>
          <p:cNvSpPr>
            <a:spLocks noGrp="1"/>
          </p:cNvSpPr>
          <p:nvPr>
            <p:ph type="title"/>
          </p:nvPr>
        </p:nvSpPr>
        <p:spPr/>
        <p:txBody>
          <a:bodyPr/>
          <a:lstStyle/>
          <a:p>
            <a:r>
              <a:rPr lang="en-US" dirty="0"/>
              <a:t>Cramer’s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84509-F999-402D-B322-A35A078AB24D}"/>
                  </a:ext>
                </a:extLst>
              </p:cNvPr>
              <p:cNvSpPr>
                <a:spLocks noGrp="1"/>
              </p:cNvSpPr>
              <p:nvPr>
                <p:ph idx="1"/>
              </p:nvPr>
            </p:nvSpPr>
            <p:spPr/>
            <p:txBody>
              <a:bodyPr/>
              <a:lstStyle/>
              <a:p>
                <a:r>
                  <a:rPr lang="en-US" dirty="0"/>
                  <a:t>Cramer’s rule allows us to solve systems of linear equations using determinants.</a:t>
                </a:r>
              </a:p>
              <a:p>
                <a:r>
                  <a:rPr lang="en-US" dirty="0"/>
                  <a:t>Cramer’s rule states that,</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det</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𝑨</m:t>
                            </m:r>
                          </m:e>
                          <m:sup>
                            <m:r>
                              <a:rPr lang="en-US" b="0" i="1" smtClean="0">
                                <a:latin typeface="Cambria Math" panose="02040503050406030204" pitchFamily="18" charset="0"/>
                              </a:rPr>
                              <m:t>𝑗</m:t>
                            </m:r>
                          </m:sup>
                        </m:sSup>
                        <m:r>
                          <a:rPr lang="en-US" b="0" i="1" smtClean="0">
                            <a:latin typeface="Cambria Math" panose="02040503050406030204" pitchFamily="18" charset="0"/>
                          </a:rPr>
                          <m:t>)</m:t>
                        </m:r>
                      </m:num>
                      <m:den>
                        <m:r>
                          <m:rPr>
                            <m:sty m:val="p"/>
                          </m:rPr>
                          <a:rPr lang="en-US" b="0" i="0" smtClean="0">
                            <a:latin typeface="Cambria Math" panose="02040503050406030204" pitchFamily="18" charset="0"/>
                          </a:rPr>
                          <m:t>det</m:t>
                        </m:r>
                        <m:r>
                          <a:rPr lang="en-US" b="0" i="1" smtClean="0">
                            <a:latin typeface="Cambria Math" panose="02040503050406030204" pitchFamily="18" charset="0"/>
                          </a:rPr>
                          <m:t>⁡(</m:t>
                        </m:r>
                        <m:r>
                          <a:rPr lang="en-US" b="1" i="1" smtClean="0">
                            <a:latin typeface="Cambria Math" panose="02040503050406030204" pitchFamily="18" charset="0"/>
                          </a:rPr>
                          <m:t>𝑨</m:t>
                        </m:r>
                        <m:r>
                          <a:rPr lang="en-US" b="0" i="1" smtClean="0">
                            <a:latin typeface="Cambria Math" panose="02040503050406030204" pitchFamily="18" charset="0"/>
                          </a:rPr>
                          <m:t>)</m:t>
                        </m:r>
                      </m:den>
                    </m:f>
                  </m:oMath>
                </a14:m>
                <a:endParaRPr lang="en-US" dirty="0"/>
              </a:p>
              <a:p>
                <a:r>
                  <a:rPr lang="en-US" dirty="0"/>
                  <a:t>Here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𝑨</m:t>
                        </m:r>
                      </m:e>
                      <m:sup>
                        <m:r>
                          <a:rPr lang="en-US" b="0" i="1" smtClean="0">
                            <a:latin typeface="Cambria Math" panose="02040503050406030204" pitchFamily="18" charset="0"/>
                          </a:rPr>
                          <m:t>𝑗</m:t>
                        </m:r>
                      </m:sup>
                    </m:sSup>
                  </m:oMath>
                </a14:m>
                <a:r>
                  <a:rPr lang="en-US" b="1" dirty="0"/>
                  <a:t> </a:t>
                </a:r>
                <a:r>
                  <a:rPr lang="en-US" dirty="0"/>
                  <a:t>is the matrix obtained by replacing column j with the vector </a:t>
                </a:r>
                <a:r>
                  <a:rPr lang="en-US" b="1" dirty="0"/>
                  <a:t>b</a:t>
                </a:r>
                <a:r>
                  <a:rPr lang="en-US" dirty="0"/>
                  <a:t>.</a:t>
                </a:r>
              </a:p>
              <a:p>
                <a:r>
                  <a:rPr lang="en-US" dirty="0"/>
                  <a:t>For a two-variable system,</a:t>
                </a:r>
              </a:p>
              <a:p>
                <a:pPr marL="800100" lvl="1" indent="-3429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endParaRPr lang="en-US" b="0" dirty="0"/>
              </a:p>
              <a:p>
                <a:pPr marL="800100" lvl="1" indent="-3429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oMath>
                </a14:m>
                <a:r>
                  <a:rPr lang="en-US" dirty="0"/>
                  <a:t>,</a:t>
                </a:r>
              </a:p>
              <a:p>
                <a:pPr marL="457200" lvl="1" indent="0">
                  <a:buNone/>
                </a:pPr>
                <a:r>
                  <a:rPr lang="en-US" dirty="0"/>
                  <a:t>Cramer’s rule tells us that…</a:t>
                </a:r>
              </a:p>
            </p:txBody>
          </p:sp>
        </mc:Choice>
        <mc:Fallback xmlns="">
          <p:sp>
            <p:nvSpPr>
              <p:cNvPr id="3" name="Content Placeholder 2">
                <a:extLst>
                  <a:ext uri="{FF2B5EF4-FFF2-40B4-BE49-F238E27FC236}">
                    <a16:creationId xmlns:a16="http://schemas.microsoft.com/office/drawing/2014/main" id="{59184509-F999-402D-B322-A35A078AB24D}"/>
                  </a:ext>
                </a:extLst>
              </p:cNvPr>
              <p:cNvSpPr>
                <a:spLocks noGrp="1" noRot="1" noChangeAspect="1" noMove="1" noResize="1" noEditPoints="1" noAdjustHandles="1" noChangeArrowheads="1" noChangeShapeType="1" noTextEdit="1"/>
              </p:cNvSpPr>
              <p:nvPr>
                <p:ph idx="1"/>
              </p:nvPr>
            </p:nvSpPr>
            <p:spPr>
              <a:blipFill>
                <a:blip r:embed="rId2"/>
                <a:stretch>
                  <a:fillRect l="-341" t="-872" r="-409" b="-5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78E47D3-3FFF-64AA-A318-1C136E09FFBA}"/>
              </a:ext>
            </a:extLst>
          </p:cNvPr>
          <p:cNvSpPr>
            <a:spLocks noGrp="1"/>
          </p:cNvSpPr>
          <p:nvPr>
            <p:ph type="sldNum" sz="quarter" idx="12"/>
          </p:nvPr>
        </p:nvSpPr>
        <p:spPr/>
        <p:txBody>
          <a:bodyPr/>
          <a:lstStyle/>
          <a:p>
            <a:fld id="{A48EAEF5-E741-4741-8458-74621E213810}" type="slidenum">
              <a:rPr lang="en-US" smtClean="0"/>
              <a:t>13</a:t>
            </a:fld>
            <a:endParaRPr lang="en-US"/>
          </a:p>
        </p:txBody>
      </p:sp>
    </p:spTree>
    <p:extLst>
      <p:ext uri="{BB962C8B-B14F-4D97-AF65-F5344CB8AC3E}">
        <p14:creationId xmlns:p14="http://schemas.microsoft.com/office/powerpoint/2010/main" val="46651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2BD0-481B-4F04-A872-570AEE9F22F1}"/>
              </a:ext>
            </a:extLst>
          </p:cNvPr>
          <p:cNvSpPr>
            <a:spLocks noGrp="1"/>
          </p:cNvSpPr>
          <p:nvPr>
            <p:ph type="title"/>
          </p:nvPr>
        </p:nvSpPr>
        <p:spPr/>
        <p:txBody>
          <a:bodyPr/>
          <a:lstStyle/>
          <a:p>
            <a:r>
              <a:rPr lang="en-US" dirty="0"/>
              <a:t>Cramer’s Rule </a:t>
            </a:r>
            <a:r>
              <a:rPr lang="en-US" dirty="0" err="1"/>
              <a:t>Contd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D7A770-096E-48DD-8898-9986D0412A80}"/>
                  </a:ext>
                </a:extLst>
              </p:cNvPr>
              <p:cNvSpPr>
                <a:spLocks noGrp="1"/>
              </p:cNvSpPr>
              <p:nvPr>
                <p:ph idx="1"/>
              </p:nvPr>
            </p:nvSpPr>
            <p:spPr>
              <a:xfrm>
                <a:off x="1104293" y="2474949"/>
                <a:ext cx="8946541" cy="4195481"/>
              </a:xfrm>
            </p:spPr>
            <p:txBody>
              <a:bodyPr>
                <a:normAutofit/>
              </a:bodyPr>
              <a:lstStyle/>
              <a:p>
                <a:endParaRPr lang="en-US" dirty="0"/>
              </a:p>
              <a:p>
                <a:endParaRPr lang="en-US" dirty="0"/>
              </a:p>
              <a:p>
                <a:pPr marL="0" indent="0">
                  <a:buNone/>
                </a:pPr>
                <a:endParaRPr lang="en-US" dirty="0"/>
              </a:p>
              <a:p>
                <a:r>
                  <a:rPr lang="en-US" dirty="0"/>
                  <a:t>Calculating the determinant for larger matrices is much more complicated.</a:t>
                </a:r>
              </a:p>
              <a:p>
                <a:r>
                  <a:rPr lang="en-US" dirty="0"/>
                  <a:t>For a matrix of size n, the number of computations required to find the determinant is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a:p>
              <a:p>
                <a:pPr lvl="1"/>
                <a:r>
                  <a:rPr lang="en-US" dirty="0"/>
                  <a:t>For a matrix with 100 rows, over a million computations is required!</a:t>
                </a:r>
              </a:p>
              <a:p>
                <a:pPr lvl="1"/>
                <a:r>
                  <a:rPr lang="en-US" dirty="0"/>
                  <a:t>That’s awful!</a:t>
                </a:r>
              </a:p>
              <a:p>
                <a:pPr lvl="1"/>
                <a:endParaRPr lang="en-US" dirty="0"/>
              </a:p>
            </p:txBody>
          </p:sp>
        </mc:Choice>
        <mc:Fallback xmlns="">
          <p:sp>
            <p:nvSpPr>
              <p:cNvPr id="3" name="Content Placeholder 2">
                <a:extLst>
                  <a:ext uri="{FF2B5EF4-FFF2-40B4-BE49-F238E27FC236}">
                    <a16:creationId xmlns:a16="http://schemas.microsoft.com/office/drawing/2014/main" id="{ECD7A770-096E-48DD-8898-9986D0412A80}"/>
                  </a:ext>
                </a:extLst>
              </p:cNvPr>
              <p:cNvSpPr>
                <a:spLocks noGrp="1" noRot="1" noChangeAspect="1" noMove="1" noResize="1" noEditPoints="1" noAdjustHandles="1" noChangeArrowheads="1" noChangeShapeType="1" noTextEdit="1"/>
              </p:cNvSpPr>
              <p:nvPr>
                <p:ph idx="1"/>
              </p:nvPr>
            </p:nvSpPr>
            <p:spPr>
              <a:xfrm>
                <a:off x="1104293" y="2474949"/>
                <a:ext cx="8946541" cy="4195481"/>
              </a:xfrm>
              <a:blipFill>
                <a:blip r:embed="rId2"/>
                <a:stretch>
                  <a:fillRect l="-27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A19428F-4E13-4689-B7D0-5A5C58D65EA2}"/>
              </a:ext>
            </a:extLst>
          </p:cNvPr>
          <p:cNvPicPr>
            <a:picLocks noChangeAspect="1"/>
          </p:cNvPicPr>
          <p:nvPr/>
        </p:nvPicPr>
        <p:blipFill>
          <a:blip r:embed="rId3"/>
          <a:stretch>
            <a:fillRect/>
          </a:stretch>
        </p:blipFill>
        <p:spPr>
          <a:xfrm>
            <a:off x="2648625" y="1622461"/>
            <a:ext cx="5857875" cy="1704975"/>
          </a:xfrm>
          <a:prstGeom prst="rect">
            <a:avLst/>
          </a:prstGeom>
        </p:spPr>
      </p:pic>
      <p:sp>
        <p:nvSpPr>
          <p:cNvPr id="4" name="Slide Number Placeholder 3">
            <a:extLst>
              <a:ext uri="{FF2B5EF4-FFF2-40B4-BE49-F238E27FC236}">
                <a16:creationId xmlns:a16="http://schemas.microsoft.com/office/drawing/2014/main" id="{261EA705-46EC-B57B-903D-6314BBA88B83}"/>
              </a:ext>
            </a:extLst>
          </p:cNvPr>
          <p:cNvSpPr>
            <a:spLocks noGrp="1"/>
          </p:cNvSpPr>
          <p:nvPr>
            <p:ph type="sldNum" sz="quarter" idx="12"/>
          </p:nvPr>
        </p:nvSpPr>
        <p:spPr/>
        <p:txBody>
          <a:bodyPr/>
          <a:lstStyle/>
          <a:p>
            <a:fld id="{A48EAEF5-E741-4741-8458-74621E213810}" type="slidenum">
              <a:rPr lang="en-US" smtClean="0"/>
              <a:t>14</a:t>
            </a:fld>
            <a:endParaRPr lang="en-US"/>
          </a:p>
        </p:txBody>
      </p:sp>
      <p:sp>
        <p:nvSpPr>
          <p:cNvPr id="6" name="TextBox 5">
            <a:extLst>
              <a:ext uri="{FF2B5EF4-FFF2-40B4-BE49-F238E27FC236}">
                <a16:creationId xmlns:a16="http://schemas.microsoft.com/office/drawing/2014/main" id="{11329B4B-CD77-B048-D917-A907779BF434}"/>
              </a:ext>
            </a:extLst>
          </p:cNvPr>
          <p:cNvSpPr txBox="1"/>
          <p:nvPr/>
        </p:nvSpPr>
        <p:spPr>
          <a:xfrm>
            <a:off x="7448062" y="3317632"/>
            <a:ext cx="1151277" cy="369332"/>
          </a:xfrm>
          <a:prstGeom prst="rect">
            <a:avLst/>
          </a:prstGeom>
          <a:noFill/>
        </p:spPr>
        <p:txBody>
          <a:bodyPr wrap="none" rtlCol="0">
            <a:spAutoFit/>
          </a:bodyPr>
          <a:lstStyle/>
          <a:p>
            <a:r>
              <a:rPr lang="en-US" dirty="0"/>
              <a:t>Hoffman</a:t>
            </a:r>
          </a:p>
        </p:txBody>
      </p:sp>
    </p:spTree>
    <p:extLst>
      <p:ext uri="{BB962C8B-B14F-4D97-AF65-F5344CB8AC3E}">
        <p14:creationId xmlns:p14="http://schemas.microsoft.com/office/powerpoint/2010/main" val="257064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0C1C-897B-418E-B7DB-A40549B978F9}"/>
              </a:ext>
            </a:extLst>
          </p:cNvPr>
          <p:cNvSpPr>
            <a:spLocks noGrp="1"/>
          </p:cNvSpPr>
          <p:nvPr>
            <p:ph type="title"/>
          </p:nvPr>
        </p:nvSpPr>
        <p:spPr/>
        <p:txBody>
          <a:bodyPr/>
          <a:lstStyle/>
          <a:p>
            <a:r>
              <a:rPr lang="en-US" dirty="0"/>
              <a:t>Gaussian Elimination</a:t>
            </a:r>
          </a:p>
        </p:txBody>
      </p:sp>
      <p:sp>
        <p:nvSpPr>
          <p:cNvPr id="3" name="Content Placeholder 2">
            <a:extLst>
              <a:ext uri="{FF2B5EF4-FFF2-40B4-BE49-F238E27FC236}">
                <a16:creationId xmlns:a16="http://schemas.microsoft.com/office/drawing/2014/main" id="{DE429F13-4EF3-4721-A695-3B9A017964F1}"/>
              </a:ext>
            </a:extLst>
          </p:cNvPr>
          <p:cNvSpPr>
            <a:spLocks noGrp="1"/>
          </p:cNvSpPr>
          <p:nvPr>
            <p:ph idx="1"/>
          </p:nvPr>
        </p:nvSpPr>
        <p:spPr/>
        <p:txBody>
          <a:bodyPr/>
          <a:lstStyle/>
          <a:p>
            <a:r>
              <a:rPr lang="en-US" dirty="0"/>
              <a:t>The method in the </a:t>
            </a:r>
            <a:r>
              <a:rPr lang="en-US" dirty="0" err="1"/>
              <a:t>Fangmeng</a:t>
            </a:r>
            <a:r>
              <a:rPr lang="en-US" dirty="0"/>
              <a:t> chapter of the ancient Chinese text was first described in the West by Newton.</a:t>
            </a:r>
          </a:p>
          <a:p>
            <a:r>
              <a:rPr lang="en-US" dirty="0"/>
              <a:t>The method was used by Gauss who introduced a new notational convenience popular among hand </a:t>
            </a:r>
            <a:r>
              <a:rPr lang="en-US" dirty="0" err="1"/>
              <a:t>computationalists</a:t>
            </a:r>
            <a:r>
              <a:rPr lang="en-US" dirty="0"/>
              <a:t>. </a:t>
            </a:r>
          </a:p>
          <a:p>
            <a:r>
              <a:rPr lang="en-US" dirty="0"/>
              <a:t>This method is essentially the same that we did by hand on the smaller system.</a:t>
            </a:r>
          </a:p>
          <a:p>
            <a:r>
              <a:rPr lang="en-US" dirty="0"/>
              <a:t>Gaussian elimination allows us to write the system in row echelon form which we can use to back-substitute to find the solution of our system.</a:t>
            </a:r>
          </a:p>
        </p:txBody>
      </p:sp>
      <p:sp>
        <p:nvSpPr>
          <p:cNvPr id="4" name="Slide Number Placeholder 3">
            <a:extLst>
              <a:ext uri="{FF2B5EF4-FFF2-40B4-BE49-F238E27FC236}">
                <a16:creationId xmlns:a16="http://schemas.microsoft.com/office/drawing/2014/main" id="{60029FD8-C008-095B-4055-B94CA583C744}"/>
              </a:ext>
            </a:extLst>
          </p:cNvPr>
          <p:cNvSpPr>
            <a:spLocks noGrp="1"/>
          </p:cNvSpPr>
          <p:nvPr>
            <p:ph type="sldNum" sz="quarter" idx="12"/>
          </p:nvPr>
        </p:nvSpPr>
        <p:spPr/>
        <p:txBody>
          <a:bodyPr/>
          <a:lstStyle/>
          <a:p>
            <a:fld id="{A48EAEF5-E741-4741-8458-74621E213810}" type="slidenum">
              <a:rPr lang="en-US" smtClean="0"/>
              <a:t>15</a:t>
            </a:fld>
            <a:endParaRPr lang="en-US"/>
          </a:p>
        </p:txBody>
      </p:sp>
    </p:spTree>
    <p:extLst>
      <p:ext uri="{BB962C8B-B14F-4D97-AF65-F5344CB8AC3E}">
        <p14:creationId xmlns:p14="http://schemas.microsoft.com/office/powerpoint/2010/main" val="174570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DC14-DCC5-4985-93C3-2EE6D5DDDDBB}"/>
              </a:ext>
            </a:extLst>
          </p:cNvPr>
          <p:cNvSpPr>
            <a:spLocks noGrp="1"/>
          </p:cNvSpPr>
          <p:nvPr>
            <p:ph type="title"/>
          </p:nvPr>
        </p:nvSpPr>
        <p:spPr/>
        <p:txBody>
          <a:bodyPr/>
          <a:lstStyle/>
          <a:p>
            <a:r>
              <a:rPr lang="en-US" dirty="0"/>
              <a:t>Useful Properties of Matrices</a:t>
            </a:r>
          </a:p>
        </p:txBody>
      </p:sp>
      <p:sp>
        <p:nvSpPr>
          <p:cNvPr id="3" name="Content Placeholder 2">
            <a:extLst>
              <a:ext uri="{FF2B5EF4-FFF2-40B4-BE49-F238E27FC236}">
                <a16:creationId xmlns:a16="http://schemas.microsoft.com/office/drawing/2014/main" id="{D7F585AE-94E8-4C80-8C6E-DC38ADE3CB19}"/>
              </a:ext>
            </a:extLst>
          </p:cNvPr>
          <p:cNvSpPr>
            <a:spLocks noGrp="1"/>
          </p:cNvSpPr>
          <p:nvPr>
            <p:ph idx="1"/>
          </p:nvPr>
        </p:nvSpPr>
        <p:spPr/>
        <p:txBody>
          <a:bodyPr/>
          <a:lstStyle/>
          <a:p>
            <a:r>
              <a:rPr lang="en-US" dirty="0"/>
              <a:t>There are certain operations we can perform on matrices that do not change the solution of the underlying system.</a:t>
            </a:r>
          </a:p>
          <a:p>
            <a:pPr marL="857250" lvl="1" indent="-457200">
              <a:buFont typeface="+mj-lt"/>
              <a:buAutoNum type="arabicPeriod"/>
            </a:pPr>
            <a:r>
              <a:rPr lang="en-US" dirty="0"/>
              <a:t>Interchange rows</a:t>
            </a:r>
          </a:p>
          <a:p>
            <a:pPr marL="857250" lvl="1" indent="-457200">
              <a:buFont typeface="+mj-lt"/>
              <a:buAutoNum type="arabicPeriod"/>
            </a:pPr>
            <a:r>
              <a:rPr lang="en-US" dirty="0"/>
              <a:t>Add or subtract scalar multiples of one row to another</a:t>
            </a:r>
          </a:p>
          <a:p>
            <a:pPr marL="857250" lvl="1" indent="-457200">
              <a:buFont typeface="+mj-lt"/>
              <a:buAutoNum type="arabicPeriod"/>
            </a:pPr>
            <a:r>
              <a:rPr lang="en-US" dirty="0"/>
              <a:t>Scale an equation by a nonzero constant</a:t>
            </a:r>
          </a:p>
          <a:p>
            <a:r>
              <a:rPr lang="en-US" dirty="0"/>
              <a:t>These different operations will be used in Gaussian Elimination.</a:t>
            </a:r>
          </a:p>
          <a:p>
            <a:pPr marL="85725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E3C3D3BD-A822-973A-B7D5-5B3EB4B5BC7D}"/>
              </a:ext>
            </a:extLst>
          </p:cNvPr>
          <p:cNvSpPr>
            <a:spLocks noGrp="1"/>
          </p:cNvSpPr>
          <p:nvPr>
            <p:ph type="sldNum" sz="quarter" idx="12"/>
          </p:nvPr>
        </p:nvSpPr>
        <p:spPr/>
        <p:txBody>
          <a:bodyPr/>
          <a:lstStyle/>
          <a:p>
            <a:fld id="{A48EAEF5-E741-4741-8458-74621E213810}" type="slidenum">
              <a:rPr lang="en-US" smtClean="0"/>
              <a:t>16</a:t>
            </a:fld>
            <a:endParaRPr lang="en-US"/>
          </a:p>
        </p:txBody>
      </p:sp>
    </p:spTree>
    <p:extLst>
      <p:ext uri="{BB962C8B-B14F-4D97-AF65-F5344CB8AC3E}">
        <p14:creationId xmlns:p14="http://schemas.microsoft.com/office/powerpoint/2010/main" val="361625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2E24-9FEA-4BB4-A098-C305F6F4CBCF}"/>
              </a:ext>
            </a:extLst>
          </p:cNvPr>
          <p:cNvSpPr>
            <a:spLocks noGrp="1"/>
          </p:cNvSpPr>
          <p:nvPr>
            <p:ph type="title"/>
          </p:nvPr>
        </p:nvSpPr>
        <p:spPr/>
        <p:txBody>
          <a:bodyPr/>
          <a:lstStyle/>
          <a:p>
            <a:r>
              <a:rPr lang="en-US" dirty="0"/>
              <a:t>Naïve Gaussian Elimination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07E9D9-D057-402B-8523-68960254BF5E}"/>
                  </a:ext>
                </a:extLst>
              </p:cNvPr>
              <p:cNvSpPr>
                <a:spLocks noGrp="1"/>
              </p:cNvSpPr>
              <p:nvPr>
                <p:ph idx="1"/>
              </p:nvPr>
            </p:nvSpPr>
            <p:spPr/>
            <p:txBody>
              <a:bodyPr>
                <a:normAutofit fontScale="92500" lnSpcReduction="10000"/>
              </a:bodyPr>
              <a:lstStyle/>
              <a:p>
                <a:r>
                  <a:rPr lang="en-US" dirty="0"/>
                  <a:t>These operations are performed to put the matrix in a reduced form sometimes called the row echelon form.</a:t>
                </a:r>
              </a:p>
              <a:p>
                <a:r>
                  <a:rPr lang="en-US" dirty="0"/>
                  <a:t>I’ll demonstrate with an example.</a:t>
                </a:r>
              </a:p>
              <a:p>
                <a:pPr marL="800100" lvl="1" indent="-342900">
                  <a:buFont typeface="+mj-lt"/>
                  <a:buAutoNum type="arabicPeriod"/>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=3</m:t>
                    </m:r>
                  </m:oMath>
                </a14:m>
                <a:endParaRPr lang="en-US" dirty="0"/>
              </a:p>
              <a:p>
                <a:pPr marL="800100" lvl="1" indent="-342900">
                  <a:buFont typeface="+mj-lt"/>
                  <a:buAutoNum type="arabicPeriod"/>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−4</m:t>
                    </m:r>
                    <m:r>
                      <a:rPr lang="en-US" b="0" i="1" smtClean="0">
                        <a:latin typeface="Cambria Math" panose="02040503050406030204" pitchFamily="18" charset="0"/>
                      </a:rPr>
                      <m:t>𝑦</m:t>
                    </m:r>
                    <m:r>
                      <a:rPr lang="en-US" b="0" i="1" smtClean="0">
                        <a:latin typeface="Cambria Math" panose="02040503050406030204" pitchFamily="18" charset="0"/>
                      </a:rPr>
                      <m:t>=2</m:t>
                    </m:r>
                  </m:oMath>
                </a14:m>
                <a:endParaRPr lang="en-US" dirty="0"/>
              </a:p>
              <a:p>
                <a:pPr marL="400050"/>
                <a:r>
                  <a:rPr lang="en-US" dirty="0"/>
                  <a:t>We want to get rid of the dependence on x in the second equation.</a:t>
                </a:r>
              </a:p>
              <a:p>
                <a:pPr marL="400050"/>
                <a:r>
                  <a:rPr lang="en-US" dirty="0"/>
                  <a:t>We can do this by multiplying the first equation by 3 and subtracting it from the second.</a:t>
                </a:r>
              </a:p>
              <a:p>
                <a:pPr marL="857250" lvl="1" indent="-342900">
                  <a:buFont typeface="+mj-lt"/>
                  <a:buAutoNum type="arabicPeriod"/>
                </a:pP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=3</m:t>
                    </m:r>
                  </m:oMath>
                </a14:m>
                <a:endParaRPr lang="en-US" b="0" dirty="0"/>
              </a:p>
              <a:p>
                <a:pPr marL="857250" lvl="1" indent="-342900">
                  <a:buFont typeface="+mj-lt"/>
                  <a:buAutoNum type="arabicPeriod"/>
                </a:pPr>
                <a:r>
                  <a:rPr lang="en-US" b="0" dirty="0"/>
                  <a:t>  </a:t>
                </a:r>
                <a14:m>
                  <m:oMath xmlns:m="http://schemas.openxmlformats.org/officeDocument/2006/math">
                    <m:r>
                      <a:rPr lang="en-US" b="0" i="1" smtClean="0">
                        <a:latin typeface="Cambria Math" panose="02040503050406030204" pitchFamily="18" charset="0"/>
                      </a:rPr>
                      <m:t>−7</m:t>
                    </m:r>
                    <m:r>
                      <a:rPr lang="en-US" b="0" i="1" smtClean="0">
                        <a:latin typeface="Cambria Math" panose="02040503050406030204" pitchFamily="18" charset="0"/>
                      </a:rPr>
                      <m:t>𝑦</m:t>
                    </m:r>
                    <m:r>
                      <a:rPr lang="en-US" b="0" i="1" smtClean="0">
                        <a:latin typeface="Cambria Math" panose="02040503050406030204" pitchFamily="18" charset="0"/>
                      </a:rPr>
                      <m:t>=−7</m:t>
                    </m:r>
                  </m:oMath>
                </a14:m>
                <a:endParaRPr lang="en-US" dirty="0"/>
              </a:p>
              <a:p>
                <a:pPr marL="457200"/>
                <a:r>
                  <a:rPr lang="en-US" dirty="0"/>
                  <a:t>With this new system of equations, we can easily “back solve” for the final solution.</a:t>
                </a:r>
              </a:p>
              <a:p>
                <a:pPr marL="457200"/>
                <a:endParaRPr lang="en-US" dirty="0"/>
              </a:p>
            </p:txBody>
          </p:sp>
        </mc:Choice>
        <mc:Fallback xmlns="">
          <p:sp>
            <p:nvSpPr>
              <p:cNvPr id="3" name="Content Placeholder 2">
                <a:extLst>
                  <a:ext uri="{FF2B5EF4-FFF2-40B4-BE49-F238E27FC236}">
                    <a16:creationId xmlns:a16="http://schemas.microsoft.com/office/drawing/2014/main" id="{B007E9D9-D057-402B-8523-68960254BF5E}"/>
                  </a:ext>
                </a:extLst>
              </p:cNvPr>
              <p:cNvSpPr>
                <a:spLocks noGrp="1" noRot="1" noChangeAspect="1" noMove="1" noResize="1" noEditPoints="1" noAdjustHandles="1" noChangeArrowheads="1" noChangeShapeType="1" noTextEdit="1"/>
              </p:cNvSpPr>
              <p:nvPr>
                <p:ph idx="1"/>
              </p:nvPr>
            </p:nvSpPr>
            <p:spPr>
              <a:blipFill>
                <a:blip r:embed="rId2"/>
                <a:stretch>
                  <a:fillRect l="-272" t="-1453" b="-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EB6B6DF-21C4-B2D5-A986-BD2B2B18D119}"/>
              </a:ext>
            </a:extLst>
          </p:cNvPr>
          <p:cNvSpPr>
            <a:spLocks noGrp="1"/>
          </p:cNvSpPr>
          <p:nvPr>
            <p:ph type="sldNum" sz="quarter" idx="12"/>
          </p:nvPr>
        </p:nvSpPr>
        <p:spPr/>
        <p:txBody>
          <a:bodyPr/>
          <a:lstStyle/>
          <a:p>
            <a:fld id="{A48EAEF5-E741-4741-8458-74621E213810}" type="slidenum">
              <a:rPr lang="en-US" smtClean="0"/>
              <a:t>17</a:t>
            </a:fld>
            <a:endParaRPr lang="en-US"/>
          </a:p>
        </p:txBody>
      </p:sp>
    </p:spTree>
    <p:extLst>
      <p:ext uri="{BB962C8B-B14F-4D97-AF65-F5344CB8AC3E}">
        <p14:creationId xmlns:p14="http://schemas.microsoft.com/office/powerpoint/2010/main" val="1894945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1A1C-E690-4DFE-9B8D-04F944B55EED}"/>
              </a:ext>
            </a:extLst>
          </p:cNvPr>
          <p:cNvSpPr>
            <a:spLocks noGrp="1"/>
          </p:cNvSpPr>
          <p:nvPr>
            <p:ph type="title"/>
          </p:nvPr>
        </p:nvSpPr>
        <p:spPr/>
        <p:txBody>
          <a:bodyPr/>
          <a:lstStyle/>
          <a:p>
            <a:r>
              <a:rPr lang="en-US" dirty="0" err="1"/>
              <a:t>Backsubstitution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EF4DE5-3C97-49F1-854D-2E2CB9149A49}"/>
                  </a:ext>
                </a:extLst>
              </p:cNvPr>
              <p:cNvSpPr>
                <a:spLocks noGrp="1"/>
              </p:cNvSpPr>
              <p:nvPr>
                <p:ph idx="1"/>
              </p:nvPr>
            </p:nvSpPr>
            <p:spPr/>
            <p:txBody>
              <a:bodyPr/>
              <a:lstStyle/>
              <a:p>
                <a:r>
                  <a:rPr lang="en-US" dirty="0"/>
                  <a:t>From the row echelon form,</a:t>
                </a:r>
              </a:p>
              <a:p>
                <a:pPr marL="857250" lvl="1" indent="-342900">
                  <a:buFont typeface="+mj-lt"/>
                  <a:buAutoNum type="arabicPeriod"/>
                </a:pP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=3</m:t>
                    </m:r>
                  </m:oMath>
                </a14:m>
                <a:endParaRPr lang="en-US" b="0" dirty="0"/>
              </a:p>
              <a:p>
                <a:pPr marL="857250" lvl="1" indent="-342900">
                  <a:buFont typeface="+mj-lt"/>
                  <a:buAutoNum type="arabicPeriod"/>
                </a:pPr>
                <a:r>
                  <a:rPr lang="en-US" b="0" dirty="0"/>
                  <a:t>   </a:t>
                </a:r>
                <a14:m>
                  <m:oMath xmlns:m="http://schemas.openxmlformats.org/officeDocument/2006/math">
                    <m:r>
                      <a:rPr lang="en-US" b="0" i="1" smtClean="0">
                        <a:latin typeface="Cambria Math" panose="02040503050406030204" pitchFamily="18" charset="0"/>
                      </a:rPr>
                      <m:t>−7</m:t>
                    </m:r>
                    <m:r>
                      <a:rPr lang="en-US" b="0" i="1" smtClean="0">
                        <a:latin typeface="Cambria Math" panose="02040503050406030204" pitchFamily="18" charset="0"/>
                      </a:rPr>
                      <m:t>𝑦</m:t>
                    </m:r>
                    <m:r>
                      <a:rPr lang="en-US" b="0" i="1" smtClean="0">
                        <a:latin typeface="Cambria Math" panose="02040503050406030204" pitchFamily="18" charset="0"/>
                      </a:rPr>
                      <m:t>=−7</m:t>
                    </m:r>
                  </m:oMath>
                </a14:m>
                <a:endParaRPr lang="en-US" dirty="0"/>
              </a:p>
              <a:p>
                <a:r>
                  <a:rPr lang="en-US" dirty="0"/>
                  <a:t>We solve the second equation for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m:t>
                    </m:r>
                  </m:oMath>
                </a14:m>
                <a:r>
                  <a:rPr lang="en-US" dirty="0"/>
                  <a:t> and plug it into the first equation.</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=3</m:t>
                    </m:r>
                  </m:oMath>
                </a14:m>
                <a:endParaRPr lang="en-US" dirty="0"/>
              </a:p>
              <a:p>
                <a:r>
                  <a:rPr lang="en-US" dirty="0"/>
                  <a:t>Solving this for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 gives us the full solution,</a:t>
                </a:r>
              </a:p>
              <a:p>
                <a:pPr lvl="1"/>
                <a:r>
                  <a:rPr lang="en-US" dirty="0"/>
                  <a:t>&lt;x, y&gt; = &lt; 2, 1&gt; </a:t>
                </a:r>
              </a:p>
            </p:txBody>
          </p:sp>
        </mc:Choice>
        <mc:Fallback xmlns="">
          <p:sp>
            <p:nvSpPr>
              <p:cNvPr id="3" name="Content Placeholder 2">
                <a:extLst>
                  <a:ext uri="{FF2B5EF4-FFF2-40B4-BE49-F238E27FC236}">
                    <a16:creationId xmlns:a16="http://schemas.microsoft.com/office/drawing/2014/main" id="{E2EF4DE5-3C97-49F1-854D-2E2CB9149A49}"/>
                  </a:ext>
                </a:extLst>
              </p:cNvPr>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CF45EE7-099B-B640-D33B-8B5A4CA3C219}"/>
              </a:ext>
            </a:extLst>
          </p:cNvPr>
          <p:cNvSpPr>
            <a:spLocks noGrp="1"/>
          </p:cNvSpPr>
          <p:nvPr>
            <p:ph type="sldNum" sz="quarter" idx="12"/>
          </p:nvPr>
        </p:nvSpPr>
        <p:spPr/>
        <p:txBody>
          <a:bodyPr/>
          <a:lstStyle/>
          <a:p>
            <a:fld id="{A48EAEF5-E741-4741-8458-74621E213810}" type="slidenum">
              <a:rPr lang="en-US" smtClean="0"/>
              <a:t>18</a:t>
            </a:fld>
            <a:endParaRPr lang="en-US"/>
          </a:p>
        </p:txBody>
      </p:sp>
    </p:spTree>
    <p:extLst>
      <p:ext uri="{BB962C8B-B14F-4D97-AF65-F5344CB8AC3E}">
        <p14:creationId xmlns:p14="http://schemas.microsoft.com/office/powerpoint/2010/main" val="29827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A0A8-3D5A-4C10-9BDF-EC956BE429DB}"/>
              </a:ext>
            </a:extLst>
          </p:cNvPr>
          <p:cNvSpPr>
            <a:spLocks noGrp="1"/>
          </p:cNvSpPr>
          <p:nvPr>
            <p:ph type="title"/>
          </p:nvPr>
        </p:nvSpPr>
        <p:spPr/>
        <p:txBody>
          <a:bodyPr/>
          <a:lstStyle/>
          <a:p>
            <a:r>
              <a:rPr lang="en-US" dirty="0"/>
              <a:t>LU Factorization</a:t>
            </a:r>
          </a:p>
        </p:txBody>
      </p:sp>
      <p:sp>
        <p:nvSpPr>
          <p:cNvPr id="3" name="Content Placeholder 2">
            <a:extLst>
              <a:ext uri="{FF2B5EF4-FFF2-40B4-BE49-F238E27FC236}">
                <a16:creationId xmlns:a16="http://schemas.microsoft.com/office/drawing/2014/main" id="{7658F0CF-1AF4-4CA8-AA87-C9F1CDF38FA2}"/>
              </a:ext>
            </a:extLst>
          </p:cNvPr>
          <p:cNvSpPr>
            <a:spLocks noGrp="1"/>
          </p:cNvSpPr>
          <p:nvPr>
            <p:ph idx="1"/>
          </p:nvPr>
        </p:nvSpPr>
        <p:spPr/>
        <p:txBody>
          <a:bodyPr/>
          <a:lstStyle/>
          <a:p>
            <a:r>
              <a:rPr lang="en-US" dirty="0"/>
              <a:t>We can replicate this procedure on a computer with relative ease.</a:t>
            </a:r>
          </a:p>
          <a:p>
            <a:r>
              <a:rPr lang="en-US" dirty="0"/>
              <a:t>However, it is generally better to perform an LU decomposition.</a:t>
            </a:r>
          </a:p>
          <a:p>
            <a:r>
              <a:rPr lang="en-US" dirty="0"/>
              <a:t>To do this we keep track of the different row operations performed on the system.</a:t>
            </a:r>
          </a:p>
          <a:p>
            <a:r>
              <a:rPr lang="en-US" dirty="0"/>
              <a:t>By doing that, we can find the matrices </a:t>
            </a:r>
            <a:r>
              <a:rPr lang="en-US" b="1" dirty="0"/>
              <a:t>L</a:t>
            </a:r>
            <a:r>
              <a:rPr lang="en-US" dirty="0"/>
              <a:t> and </a:t>
            </a:r>
            <a:r>
              <a:rPr lang="en-US" b="1" dirty="0"/>
              <a:t>U</a:t>
            </a:r>
            <a:r>
              <a:rPr lang="en-US" dirty="0"/>
              <a:t> such that </a:t>
            </a:r>
            <a:r>
              <a:rPr lang="en-US" b="1" dirty="0"/>
              <a:t>A</a:t>
            </a:r>
            <a:r>
              <a:rPr lang="en-US" dirty="0"/>
              <a:t> = </a:t>
            </a:r>
            <a:r>
              <a:rPr lang="en-US" b="1" dirty="0"/>
              <a:t>LU.</a:t>
            </a:r>
            <a:endParaRPr lang="en-US" dirty="0"/>
          </a:p>
        </p:txBody>
      </p:sp>
      <p:sp>
        <p:nvSpPr>
          <p:cNvPr id="4" name="Slide Number Placeholder 3">
            <a:extLst>
              <a:ext uri="{FF2B5EF4-FFF2-40B4-BE49-F238E27FC236}">
                <a16:creationId xmlns:a16="http://schemas.microsoft.com/office/drawing/2014/main" id="{968E7868-3729-57C2-B5F9-B6AD8D6D3C2E}"/>
              </a:ext>
            </a:extLst>
          </p:cNvPr>
          <p:cNvSpPr>
            <a:spLocks noGrp="1"/>
          </p:cNvSpPr>
          <p:nvPr>
            <p:ph type="sldNum" sz="quarter" idx="12"/>
          </p:nvPr>
        </p:nvSpPr>
        <p:spPr/>
        <p:txBody>
          <a:bodyPr/>
          <a:lstStyle/>
          <a:p>
            <a:fld id="{A48EAEF5-E741-4741-8458-74621E213810}" type="slidenum">
              <a:rPr lang="en-US" smtClean="0"/>
              <a:t>19</a:t>
            </a:fld>
            <a:endParaRPr lang="en-US"/>
          </a:p>
        </p:txBody>
      </p:sp>
    </p:spTree>
    <p:extLst>
      <p:ext uri="{BB962C8B-B14F-4D97-AF65-F5344CB8AC3E}">
        <p14:creationId xmlns:p14="http://schemas.microsoft.com/office/powerpoint/2010/main" val="291950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383F-F48B-4507-BD37-76F25B901611}"/>
              </a:ext>
            </a:extLst>
          </p:cNvPr>
          <p:cNvSpPr>
            <a:spLocks noGrp="1"/>
          </p:cNvSpPr>
          <p:nvPr>
            <p:ph type="title"/>
          </p:nvPr>
        </p:nvSpPr>
        <p:spPr/>
        <p:txBody>
          <a:bodyPr/>
          <a:lstStyle/>
          <a:p>
            <a:r>
              <a:rPr lang="en-US" dirty="0"/>
              <a:t>History of Systems of Linear Equations</a:t>
            </a:r>
          </a:p>
        </p:txBody>
      </p:sp>
      <p:sp>
        <p:nvSpPr>
          <p:cNvPr id="3" name="Content Placeholder 2">
            <a:extLst>
              <a:ext uri="{FF2B5EF4-FFF2-40B4-BE49-F238E27FC236}">
                <a16:creationId xmlns:a16="http://schemas.microsoft.com/office/drawing/2014/main" id="{13A3FBC7-68B8-4E06-B695-2CAAFB9F87EA}"/>
              </a:ext>
            </a:extLst>
          </p:cNvPr>
          <p:cNvSpPr>
            <a:spLocks noGrp="1"/>
          </p:cNvSpPr>
          <p:nvPr>
            <p:ph idx="1"/>
          </p:nvPr>
        </p:nvSpPr>
        <p:spPr>
          <a:xfrm>
            <a:off x="1103312" y="2052918"/>
            <a:ext cx="8861303" cy="4195481"/>
          </a:xfrm>
        </p:spPr>
        <p:txBody>
          <a:bodyPr/>
          <a:lstStyle/>
          <a:p>
            <a:r>
              <a:rPr lang="en-US" dirty="0"/>
              <a:t>Solutions of systems of linear equations have also been studied for thousands of years.</a:t>
            </a:r>
          </a:p>
          <a:p>
            <a:r>
              <a:rPr lang="en-US" dirty="0"/>
              <a:t>A method to solve linear systems was described in the ancient Chinese text </a:t>
            </a:r>
            <a:r>
              <a:rPr lang="en-US" i="1" dirty="0"/>
              <a:t>The Nine Chapters on the Mathematical Art.</a:t>
            </a:r>
          </a:p>
          <a:p>
            <a:pPr lvl="1"/>
            <a:r>
              <a:rPr lang="en-US" dirty="0"/>
              <a:t>This text compiles work from the 10</a:t>
            </a:r>
            <a:r>
              <a:rPr lang="en-US" baseline="30000" dirty="0"/>
              <a:t>th</a:t>
            </a:r>
            <a:r>
              <a:rPr lang="en-US" dirty="0"/>
              <a:t> to 2</a:t>
            </a:r>
            <a:r>
              <a:rPr lang="en-US" baseline="30000" dirty="0"/>
              <a:t>nd</a:t>
            </a:r>
            <a:r>
              <a:rPr lang="en-US" dirty="0"/>
              <a:t> centuries BCE.</a:t>
            </a:r>
          </a:p>
          <a:p>
            <a:pPr lvl="1"/>
            <a:r>
              <a:rPr lang="en-US" dirty="0"/>
              <a:t>It was first referenced in 179 AD</a:t>
            </a:r>
          </a:p>
          <a:p>
            <a:r>
              <a:rPr lang="en-US" dirty="0"/>
              <a:t>Systems of linear equations are discussed in Chapter 8: </a:t>
            </a:r>
            <a:r>
              <a:rPr lang="en-US" dirty="0" err="1"/>
              <a:t>Fangcheng</a:t>
            </a:r>
            <a:r>
              <a:rPr lang="en-US" dirty="0"/>
              <a:t> (</a:t>
            </a:r>
            <a:r>
              <a:rPr lang="ja-JP" altLang="en-US" dirty="0"/>
              <a:t>方程</a:t>
            </a:r>
            <a:r>
              <a:rPr lang="en-US" altLang="ja-JP" dirty="0"/>
              <a:t>).</a:t>
            </a:r>
          </a:p>
          <a:p>
            <a:pPr lvl="1"/>
            <a:r>
              <a:rPr lang="en-US" dirty="0"/>
              <a:t>This term, </a:t>
            </a:r>
            <a:r>
              <a:rPr lang="en-US" dirty="0" err="1"/>
              <a:t>fangchang</a:t>
            </a:r>
            <a:r>
              <a:rPr lang="en-US" dirty="0"/>
              <a:t>, is roughly translated as “square arrays”</a:t>
            </a:r>
          </a:p>
        </p:txBody>
      </p:sp>
      <p:sp>
        <p:nvSpPr>
          <p:cNvPr id="4" name="Slide Number Placeholder 3">
            <a:extLst>
              <a:ext uri="{FF2B5EF4-FFF2-40B4-BE49-F238E27FC236}">
                <a16:creationId xmlns:a16="http://schemas.microsoft.com/office/drawing/2014/main" id="{C18EE3C1-090D-A8F5-2F13-0B55DA39522A}"/>
              </a:ext>
            </a:extLst>
          </p:cNvPr>
          <p:cNvSpPr>
            <a:spLocks noGrp="1"/>
          </p:cNvSpPr>
          <p:nvPr>
            <p:ph type="sldNum" sz="quarter" idx="12"/>
          </p:nvPr>
        </p:nvSpPr>
        <p:spPr/>
        <p:txBody>
          <a:bodyPr/>
          <a:lstStyle/>
          <a:p>
            <a:fld id="{A48EAEF5-E741-4741-8458-74621E213810}" type="slidenum">
              <a:rPr lang="en-US" smtClean="0"/>
              <a:t>2</a:t>
            </a:fld>
            <a:endParaRPr lang="en-US"/>
          </a:p>
        </p:txBody>
      </p:sp>
    </p:spTree>
    <p:extLst>
      <p:ext uri="{BB962C8B-B14F-4D97-AF65-F5344CB8AC3E}">
        <p14:creationId xmlns:p14="http://schemas.microsoft.com/office/powerpoint/2010/main" val="3885727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C011-E1DF-486B-8436-C55EAF1EBF4A}"/>
              </a:ext>
            </a:extLst>
          </p:cNvPr>
          <p:cNvSpPr>
            <a:spLocks noGrp="1"/>
          </p:cNvSpPr>
          <p:nvPr>
            <p:ph type="title"/>
          </p:nvPr>
        </p:nvSpPr>
        <p:spPr/>
        <p:txBody>
          <a:bodyPr/>
          <a:lstStyle/>
          <a:p>
            <a:r>
              <a:rPr lang="en-US" dirty="0"/>
              <a:t>LU Factorization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91222-B084-4BAE-9C80-C86D31C50852}"/>
                  </a:ext>
                </a:extLst>
              </p:cNvPr>
              <p:cNvSpPr>
                <a:spLocks noGrp="1"/>
              </p:cNvSpPr>
              <p:nvPr>
                <p:ph idx="1"/>
              </p:nvPr>
            </p:nvSpPr>
            <p:spPr/>
            <p:txBody>
              <a:bodyPr>
                <a:normAutofit fontScale="92500" lnSpcReduction="20000"/>
              </a:bodyPr>
              <a:lstStyle/>
              <a:p>
                <a:r>
                  <a:rPr lang="en-US" dirty="0"/>
                  <a:t>Using the 2-variable system from before</a:t>
                </a:r>
              </a:p>
              <a:p>
                <a:pPr marL="800100" lvl="1" indent="-342900">
                  <a:buFont typeface="+mj-lt"/>
                  <a:buAutoNum type="arabicPeriod"/>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=3</m:t>
                    </m:r>
                  </m:oMath>
                </a14:m>
                <a:endParaRPr lang="en-US" dirty="0"/>
              </a:p>
              <a:p>
                <a:pPr marL="800100" lvl="1" indent="-342900">
                  <a:buFont typeface="+mj-lt"/>
                  <a:buAutoNum type="arabicPeriod"/>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−4</m:t>
                    </m:r>
                    <m:r>
                      <a:rPr lang="en-US" b="0" i="1" smtClean="0">
                        <a:latin typeface="Cambria Math" panose="02040503050406030204" pitchFamily="18" charset="0"/>
                      </a:rPr>
                      <m:t>𝑦</m:t>
                    </m:r>
                    <m:r>
                      <a:rPr lang="en-US" b="0" i="1" smtClean="0">
                        <a:latin typeface="Cambria Math" panose="02040503050406030204" pitchFamily="18" charset="0"/>
                      </a:rPr>
                      <m:t>=2.</m:t>
                    </m:r>
                  </m:oMath>
                </a14:m>
                <a:endParaRPr lang="en-US" dirty="0"/>
              </a:p>
              <a:p>
                <a:r>
                  <a:rPr lang="en-US" dirty="0"/>
                  <a:t>We write the system in matrix form,</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−4</m:t>
                              </m:r>
                            </m:e>
                          </m:mr>
                        </m:m>
                      </m:e>
                    </m:d>
                    <m:r>
                      <a:rPr lang="en-US" b="0" i="1" smtClean="0">
                        <a:latin typeface="Cambria Math" panose="02040503050406030204" pitchFamily="18" charset="0"/>
                      </a:rPr>
                      <m:t>=</m:t>
                    </m:r>
                    <m:r>
                      <a:rPr lang="en-US" b="1" i="1" smtClean="0">
                        <a:latin typeface="Cambria Math" panose="02040503050406030204" pitchFamily="18" charset="0"/>
                      </a:rPr>
                      <m:t>𝑨</m:t>
                    </m:r>
                  </m:oMath>
                </a14:m>
                <a:r>
                  <a:rPr lang="en-US" dirty="0"/>
                  <a:t>.</a:t>
                </a:r>
              </a:p>
              <a:p>
                <a:r>
                  <a:rPr lang="en-US" dirty="0"/>
                  <a:t>We subtract 3 times the first row from the second row to get,</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−7</m:t>
                              </m:r>
                            </m:e>
                          </m:mr>
                        </m:m>
                      </m:e>
                    </m:d>
                    <m:r>
                      <a:rPr lang="en-US" b="0" i="1" smtClean="0">
                        <a:latin typeface="Cambria Math" panose="02040503050406030204" pitchFamily="18" charset="0"/>
                      </a:rPr>
                      <m:t>=</m:t>
                    </m:r>
                    <m:r>
                      <a:rPr lang="en-US" b="1" i="1" smtClean="0">
                        <a:latin typeface="Cambria Math" panose="02040503050406030204" pitchFamily="18" charset="0"/>
                      </a:rPr>
                      <m:t>𝑼</m:t>
                    </m:r>
                  </m:oMath>
                </a14:m>
                <a:r>
                  <a:rPr lang="en-US" dirty="0"/>
                  <a:t>.</a:t>
                </a:r>
              </a:p>
              <a:p>
                <a:r>
                  <a:rPr lang="en-US" dirty="0"/>
                  <a:t>To get </a:t>
                </a:r>
                <a:r>
                  <a:rPr lang="en-US" b="1" dirty="0"/>
                  <a:t>L,</a:t>
                </a:r>
                <a:r>
                  <a:rPr lang="en-US" dirty="0"/>
                  <a:t> we track the row operations. </a:t>
                </a:r>
              </a:p>
              <a:p>
                <a:r>
                  <a:rPr lang="en-US" dirty="0"/>
                  <a:t>In this case we get,</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3</m:t>
                              </m:r>
                            </m:e>
                            <m:e>
                              <m:r>
                                <a:rPr lang="en-US" b="0" i="1" smtClean="0">
                                  <a:latin typeface="Cambria Math" panose="02040503050406030204" pitchFamily="18" charset="0"/>
                                </a:rPr>
                                <m:t>1</m:t>
                              </m:r>
                            </m:e>
                          </m:mr>
                        </m:m>
                      </m:e>
                    </m:d>
                    <m:r>
                      <a:rPr lang="en-US" b="0" i="1" smtClean="0">
                        <a:latin typeface="Cambria Math" panose="02040503050406030204" pitchFamily="18" charset="0"/>
                      </a:rPr>
                      <m:t>=</m:t>
                    </m:r>
                    <m:r>
                      <a:rPr lang="en-US" b="1" i="1" smtClean="0">
                        <a:latin typeface="Cambria Math" panose="02040503050406030204" pitchFamily="18" charset="0"/>
                      </a:rPr>
                      <m:t>𝑳</m:t>
                    </m:r>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7E491222-B084-4BAE-9C80-C86D31C50852}"/>
                  </a:ext>
                </a:extLst>
              </p:cNvPr>
              <p:cNvSpPr>
                <a:spLocks noGrp="1" noRot="1" noChangeAspect="1" noMove="1" noResize="1" noEditPoints="1" noAdjustHandles="1" noChangeArrowheads="1" noChangeShapeType="1" noTextEdit="1"/>
              </p:cNvSpPr>
              <p:nvPr>
                <p:ph idx="1"/>
              </p:nvPr>
            </p:nvSpPr>
            <p:spPr>
              <a:blipFill>
                <a:blip r:embed="rId2"/>
                <a:stretch>
                  <a:fillRect l="-272" t="-21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653495A-B0BA-B216-8296-D0DF6DA92F3F}"/>
              </a:ext>
            </a:extLst>
          </p:cNvPr>
          <p:cNvSpPr>
            <a:spLocks noGrp="1"/>
          </p:cNvSpPr>
          <p:nvPr>
            <p:ph type="sldNum" sz="quarter" idx="12"/>
          </p:nvPr>
        </p:nvSpPr>
        <p:spPr/>
        <p:txBody>
          <a:bodyPr/>
          <a:lstStyle/>
          <a:p>
            <a:fld id="{A48EAEF5-E741-4741-8458-74621E213810}" type="slidenum">
              <a:rPr lang="en-US" smtClean="0"/>
              <a:t>20</a:t>
            </a:fld>
            <a:endParaRPr lang="en-US"/>
          </a:p>
        </p:txBody>
      </p:sp>
    </p:spTree>
    <p:extLst>
      <p:ext uri="{BB962C8B-B14F-4D97-AF65-F5344CB8AC3E}">
        <p14:creationId xmlns:p14="http://schemas.microsoft.com/office/powerpoint/2010/main" val="341198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3A97-FD8D-41E3-8037-0F58DA05D3B3}"/>
              </a:ext>
            </a:extLst>
          </p:cNvPr>
          <p:cNvSpPr>
            <a:spLocks noGrp="1"/>
          </p:cNvSpPr>
          <p:nvPr>
            <p:ph type="title"/>
          </p:nvPr>
        </p:nvSpPr>
        <p:spPr/>
        <p:txBody>
          <a:bodyPr/>
          <a:lstStyle/>
          <a:p>
            <a:r>
              <a:rPr lang="en-US" dirty="0"/>
              <a:t>LU Factorization Example </a:t>
            </a:r>
            <a:r>
              <a:rPr lang="en-US" dirty="0" err="1"/>
              <a:t>Contd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14ED02-B9CE-4E1F-84B2-2CAA7FFF04DB}"/>
                  </a:ext>
                </a:extLst>
              </p:cNvPr>
              <p:cNvSpPr>
                <a:spLocks noGrp="1"/>
              </p:cNvSpPr>
              <p:nvPr>
                <p:ph idx="1"/>
              </p:nvPr>
            </p:nvSpPr>
            <p:spPr/>
            <p:txBody>
              <a:bodyPr/>
              <a:lstStyle/>
              <a:p>
                <a:r>
                  <a:rPr lang="en-US" dirty="0"/>
                  <a:t>Thus, we can rewrite </a:t>
                </a:r>
                <a:r>
                  <a:rPr lang="en-US" b="1" dirty="0"/>
                  <a:t>A</a:t>
                </a:r>
                <a:r>
                  <a:rPr lang="en-US" dirty="0"/>
                  <a:t> = </a:t>
                </a:r>
                <a:r>
                  <a:rPr lang="en-US" b="1" dirty="0"/>
                  <a:t>LU,</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−4</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3</m:t>
                              </m:r>
                            </m:e>
                            <m:e>
                              <m:r>
                                <a:rPr lang="en-US" b="0" i="1" smtClean="0">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−7</m:t>
                              </m:r>
                            </m:e>
                          </m:mr>
                        </m:m>
                      </m:e>
                    </m:d>
                  </m:oMath>
                </a14:m>
                <a:endParaRPr lang="en-US" dirty="0"/>
              </a:p>
              <a:p>
                <a:r>
                  <a:rPr lang="en-US" dirty="0"/>
                  <a:t>Now, instead of solving </a:t>
                </a:r>
                <a:r>
                  <a:rPr lang="en-US" b="1" dirty="0"/>
                  <a:t>Ax </a:t>
                </a:r>
                <a:r>
                  <a:rPr lang="en-US" dirty="0"/>
                  <a:t>= </a:t>
                </a:r>
                <a:r>
                  <a:rPr lang="en-US" b="1" dirty="0"/>
                  <a:t>b</a:t>
                </a:r>
                <a:r>
                  <a:rPr lang="en-US" dirty="0"/>
                  <a:t>, we instead solve </a:t>
                </a:r>
                <a:r>
                  <a:rPr lang="en-US" b="1" dirty="0" err="1"/>
                  <a:t>LUx</a:t>
                </a:r>
                <a:r>
                  <a:rPr lang="en-US" dirty="0"/>
                  <a:t> = </a:t>
                </a:r>
                <a:r>
                  <a:rPr lang="en-US" b="1" dirty="0"/>
                  <a:t>b</a:t>
                </a:r>
                <a:r>
                  <a:rPr lang="en-US" dirty="0"/>
                  <a:t>.</a:t>
                </a:r>
              </a:p>
              <a:p>
                <a:r>
                  <a:rPr lang="en-US" dirty="0"/>
                  <a:t>We define a new vector </a:t>
                </a:r>
                <a:r>
                  <a:rPr lang="en-US" b="1" dirty="0"/>
                  <a:t>c</a:t>
                </a:r>
                <a:r>
                  <a:rPr lang="en-US" dirty="0"/>
                  <a:t> = </a:t>
                </a:r>
                <a:r>
                  <a:rPr lang="en-US" b="1" dirty="0" err="1"/>
                  <a:t>Ux</a:t>
                </a:r>
                <a:r>
                  <a:rPr lang="en-US" dirty="0"/>
                  <a:t>,</a:t>
                </a:r>
                <a:r>
                  <a:rPr lang="en-US" b="1" dirty="0"/>
                  <a:t> </a:t>
                </a:r>
                <a:r>
                  <a:rPr lang="en-US" dirty="0"/>
                  <a:t> and solve the equation in two steps</a:t>
                </a:r>
              </a:p>
              <a:p>
                <a:pPr marL="800100" lvl="1" indent="-342900">
                  <a:buFont typeface="+mj-lt"/>
                  <a:buAutoNum type="arabicPeriod"/>
                </a:pPr>
                <a:r>
                  <a:rPr lang="en-US" dirty="0"/>
                  <a:t>Solve </a:t>
                </a:r>
                <a:r>
                  <a:rPr lang="en-US" b="1" dirty="0"/>
                  <a:t>Lc</a:t>
                </a:r>
                <a:r>
                  <a:rPr lang="en-US" dirty="0"/>
                  <a:t> = </a:t>
                </a:r>
                <a:r>
                  <a:rPr lang="en-US" b="1" dirty="0"/>
                  <a:t>b</a:t>
                </a:r>
                <a:r>
                  <a:rPr lang="en-US" dirty="0"/>
                  <a:t> for </a:t>
                </a:r>
                <a:r>
                  <a:rPr lang="en-US" b="1" dirty="0"/>
                  <a:t>c</a:t>
                </a:r>
                <a:r>
                  <a:rPr lang="en-US" dirty="0"/>
                  <a:t>.</a:t>
                </a:r>
              </a:p>
              <a:p>
                <a:pPr marL="800100" lvl="1" indent="-342900">
                  <a:buFont typeface="+mj-lt"/>
                  <a:buAutoNum type="arabicPeriod"/>
                </a:pPr>
                <a:r>
                  <a:rPr lang="en-US" dirty="0"/>
                  <a:t>Solve </a:t>
                </a:r>
                <a:r>
                  <a:rPr lang="en-US" b="1" dirty="0" err="1"/>
                  <a:t>Ux</a:t>
                </a:r>
                <a:r>
                  <a:rPr lang="en-US" dirty="0"/>
                  <a:t> = </a:t>
                </a:r>
                <a:r>
                  <a:rPr lang="en-US" b="1" dirty="0"/>
                  <a:t>c</a:t>
                </a:r>
                <a:r>
                  <a:rPr lang="en-US" dirty="0"/>
                  <a:t> for </a:t>
                </a:r>
                <a:r>
                  <a:rPr lang="en-US" b="1" dirty="0"/>
                  <a:t>x</a:t>
                </a:r>
                <a:r>
                  <a:rPr lang="en-US" dirty="0"/>
                  <a:t>.</a:t>
                </a:r>
              </a:p>
              <a:p>
                <a:r>
                  <a:rPr lang="en-US" dirty="0"/>
                  <a:t>Back to the example from before, we need the RHS vector,</a:t>
                </a:r>
              </a:p>
              <a:p>
                <a:pPr lvl="1"/>
                <a14:m>
                  <m:oMath xmlns:m="http://schemas.openxmlformats.org/officeDocument/2006/math">
                    <m:r>
                      <a:rPr lang="en-US" b="1" i="1" smtClean="0">
                        <a:latin typeface="Cambria Math" panose="02040503050406030204" pitchFamily="18" charset="0"/>
                      </a:rPr>
                      <m:t>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3</m:t>
                              </m:r>
                            </m:e>
                          </m:mr>
                          <m:mr>
                            <m:e>
                              <m:r>
                                <a:rPr lang="en-US" b="0" i="1" smtClean="0">
                                  <a:latin typeface="Cambria Math" panose="02040503050406030204" pitchFamily="18" charset="0"/>
                                </a:rPr>
                                <m:t>2</m:t>
                              </m:r>
                            </m:e>
                          </m:mr>
                        </m:m>
                      </m:e>
                    </m:d>
                  </m:oMath>
                </a14:m>
                <a:endParaRPr lang="en-US" b="0" dirty="0"/>
              </a:p>
            </p:txBody>
          </p:sp>
        </mc:Choice>
        <mc:Fallback xmlns="">
          <p:sp>
            <p:nvSpPr>
              <p:cNvPr id="3" name="Content Placeholder 2">
                <a:extLst>
                  <a:ext uri="{FF2B5EF4-FFF2-40B4-BE49-F238E27FC236}">
                    <a16:creationId xmlns:a16="http://schemas.microsoft.com/office/drawing/2014/main" id="{D714ED02-B9CE-4E1F-84B2-2CAA7FFF04DB}"/>
                  </a:ext>
                </a:extLst>
              </p:cNvPr>
              <p:cNvSpPr>
                <a:spLocks noGrp="1" noRot="1" noChangeAspect="1" noMove="1" noResize="1" noEditPoints="1" noAdjustHandles="1" noChangeArrowheads="1" noChangeShapeType="1" noTextEdit="1"/>
              </p:cNvSpPr>
              <p:nvPr>
                <p:ph idx="1"/>
              </p:nvPr>
            </p:nvSpPr>
            <p:spPr>
              <a:blipFill>
                <a:blip r:embed="rId2"/>
                <a:stretch>
                  <a:fillRect l="-341" t="-872" r="-3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C86B0B6-3525-C7B1-70B9-4A7D3E0D326D}"/>
              </a:ext>
            </a:extLst>
          </p:cNvPr>
          <p:cNvSpPr>
            <a:spLocks noGrp="1"/>
          </p:cNvSpPr>
          <p:nvPr>
            <p:ph type="sldNum" sz="quarter" idx="12"/>
          </p:nvPr>
        </p:nvSpPr>
        <p:spPr/>
        <p:txBody>
          <a:bodyPr/>
          <a:lstStyle/>
          <a:p>
            <a:fld id="{A48EAEF5-E741-4741-8458-74621E213810}" type="slidenum">
              <a:rPr lang="en-US" smtClean="0"/>
              <a:t>21</a:t>
            </a:fld>
            <a:endParaRPr lang="en-US"/>
          </a:p>
        </p:txBody>
      </p:sp>
    </p:spTree>
    <p:extLst>
      <p:ext uri="{BB962C8B-B14F-4D97-AF65-F5344CB8AC3E}">
        <p14:creationId xmlns:p14="http://schemas.microsoft.com/office/powerpoint/2010/main" val="54551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3B81-EF84-49A7-B94D-344E9F322E2F}"/>
              </a:ext>
            </a:extLst>
          </p:cNvPr>
          <p:cNvSpPr>
            <a:spLocks noGrp="1"/>
          </p:cNvSpPr>
          <p:nvPr>
            <p:ph type="title"/>
          </p:nvPr>
        </p:nvSpPr>
        <p:spPr/>
        <p:txBody>
          <a:bodyPr/>
          <a:lstStyle/>
          <a:p>
            <a:r>
              <a:rPr lang="en-US" dirty="0"/>
              <a:t>LU Factorization Example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C58BB1-7FAE-4FC9-B9AF-D72AA0129AB1}"/>
                  </a:ext>
                </a:extLst>
              </p:cNvPr>
              <p:cNvSpPr>
                <a:spLocks noGrp="1"/>
              </p:cNvSpPr>
              <p:nvPr>
                <p:ph idx="1"/>
              </p:nvPr>
            </p:nvSpPr>
            <p:spPr/>
            <p:txBody>
              <a:bodyPr>
                <a:normAutofit lnSpcReduction="10000"/>
              </a:bodyPr>
              <a:lstStyle/>
              <a:p>
                <a:r>
                  <a:rPr lang="en-US" dirty="0"/>
                  <a:t>We solve </a:t>
                </a:r>
                <a14:m>
                  <m:oMath xmlns:m="http://schemas.openxmlformats.org/officeDocument/2006/math">
                    <m:r>
                      <a:rPr lang="en-US" b="1" i="1" smtClean="0">
                        <a:latin typeface="Cambria Math" panose="02040503050406030204" pitchFamily="18" charset="0"/>
                      </a:rPr>
                      <m:t>𝑳𝒄</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oMath>
                </a14:m>
                <a:endParaRPr lang="en-US" b="1" dirty="0"/>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3</m:t>
                              </m:r>
                            </m:e>
                            <m:e>
                              <m:r>
                                <a:rPr lang="en-US" b="0" i="1" smtClean="0">
                                  <a:latin typeface="Cambria Math" panose="02040503050406030204" pitchFamily="18" charset="0"/>
                                </a:rPr>
                                <m:t>1</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m:rPr>
                                      <m:brk m:alnAt="7"/>
                                    </m:rPr>
                                    <a:rPr lang="en-US" b="0" i="1" smtClean="0">
                                      <a:latin typeface="Cambria Math" panose="02040503050406030204" pitchFamily="18" charset="0"/>
                                    </a:rPr>
                                    <m:t>𝑐</m:t>
                                  </m:r>
                                </m:e>
                                <m:sub>
                                  <m:r>
                                    <m:rPr>
                                      <m:brk m:alnAt="7"/>
                                    </m:rPr>
                                    <a:rPr lang="en-US" b="0" i="1" smtClean="0">
                                      <a:latin typeface="Cambria Math" panose="02040503050406030204" pitchFamily="18" charset="0"/>
                                    </a:rPr>
                                    <m:t>1</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a:latin typeface="Cambria Math" panose="02040503050406030204" pitchFamily="18" charset="0"/>
                                </a:rPr>
                                <m:t>3</m:t>
                              </m:r>
                            </m:e>
                          </m:mr>
                          <m:mr>
                            <m:e>
                              <m:r>
                                <a:rPr lang="en-US" b="0" i="1">
                                  <a:latin typeface="Cambria Math" panose="02040503050406030204" pitchFamily="18" charset="0"/>
                                </a:rPr>
                                <m:t>2</m:t>
                              </m:r>
                            </m:e>
                          </m:mr>
                        </m:m>
                      </m:e>
                    </m:d>
                  </m:oMath>
                </a14:m>
                <a:endParaRPr lang="en-US" dirty="0"/>
              </a:p>
              <a:p>
                <a:r>
                  <a:rPr lang="en-US" dirty="0"/>
                  <a:t>Since </a:t>
                </a:r>
                <a:r>
                  <a:rPr lang="en-US" b="1" dirty="0"/>
                  <a:t>L </a:t>
                </a:r>
                <a:r>
                  <a:rPr lang="en-US" dirty="0"/>
                  <a:t>is lower triangular, this is straight forward,</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=3</m:t>
                    </m:r>
                  </m:oMath>
                </a14:m>
                <a:endParaRPr lang="en-US" dirty="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=−7</m:t>
                    </m:r>
                  </m:oMath>
                </a14:m>
                <a:endParaRPr lang="en-US" dirty="0"/>
              </a:p>
              <a:p>
                <a:r>
                  <a:rPr lang="en-US" dirty="0"/>
                  <a:t>We now solve </a:t>
                </a:r>
                <a:r>
                  <a:rPr lang="en-US" b="1" dirty="0" err="1"/>
                  <a:t>Ux</a:t>
                </a:r>
                <a:r>
                  <a:rPr lang="en-US" dirty="0"/>
                  <a:t> = </a:t>
                </a:r>
                <a:r>
                  <a:rPr lang="en-US" b="1" dirty="0"/>
                  <a:t>c</a:t>
                </a:r>
                <a:r>
                  <a:rPr lang="en-US" dirty="0"/>
                  <a:t>,</a:t>
                </a:r>
              </a:p>
              <a:p>
                <a:pPr lvl="1"/>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−7</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m:rPr>
                                      <m:brk m:alnAt="7"/>
                                    </m:rPr>
                                    <a:rPr lang="en-US" b="0" i="1">
                                      <a:latin typeface="Cambria Math" panose="02040503050406030204" pitchFamily="18" charset="0"/>
                                    </a:rPr>
                                    <m:t>1</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mr>
                        </m:m>
                      </m:e>
                    </m:d>
                    <m:r>
                      <a:rPr lang="en-US" b="0"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a:latin typeface="Cambria Math" panose="02040503050406030204" pitchFamily="18" charset="0"/>
                                </a:rPr>
                                <m:t>3</m:t>
                              </m:r>
                            </m:e>
                          </m:mr>
                          <m:mr>
                            <m:e>
                              <m:r>
                                <a:rPr lang="en-US" b="0" i="1" smtClean="0">
                                  <a:latin typeface="Cambria Math" panose="02040503050406030204" pitchFamily="18" charset="0"/>
                                </a:rPr>
                                <m:t>−7</m:t>
                              </m:r>
                            </m:e>
                          </m:mr>
                        </m:m>
                      </m:e>
                    </m:d>
                  </m:oMath>
                </a14:m>
                <a:endParaRPr lang="en-US" dirty="0"/>
              </a:p>
              <a:p>
                <a:r>
                  <a:rPr lang="en-US" dirty="0"/>
                  <a:t>Since </a:t>
                </a:r>
                <a:r>
                  <a:rPr lang="en-US" b="1" dirty="0"/>
                  <a:t>U</a:t>
                </a:r>
                <a:r>
                  <a:rPr lang="en-US" dirty="0"/>
                  <a:t> is upper triangular, this is also straightforward,</a:t>
                </a:r>
              </a:p>
              <a:p>
                <a:pPr lvl="1"/>
                <a14:m>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2</m:t>
                              </m:r>
                            </m:e>
                          </m:mr>
                          <m:mr>
                            <m:e>
                              <m:r>
                                <a:rPr lang="en-US" b="0" i="1" smtClean="0">
                                  <a:latin typeface="Cambria Math" panose="02040503050406030204" pitchFamily="18" charset="0"/>
                                </a:rPr>
                                <m:t>1</m:t>
                              </m:r>
                            </m:e>
                          </m:mr>
                        </m:m>
                      </m:e>
                    </m:d>
                  </m:oMath>
                </a14:m>
                <a:r>
                  <a:rPr lang="en-US" b="1" dirty="0"/>
                  <a:t> </a:t>
                </a:r>
                <a:r>
                  <a:rPr lang="en-US" dirty="0"/>
                  <a:t>as before.</a:t>
                </a:r>
                <a:endParaRPr lang="en-US" b="1" dirty="0"/>
              </a:p>
              <a:p>
                <a:pPr lvl="1"/>
                <a:endParaRPr lang="en-US" dirty="0"/>
              </a:p>
              <a:p>
                <a:endParaRPr lang="en-US" b="1" dirty="0"/>
              </a:p>
            </p:txBody>
          </p:sp>
        </mc:Choice>
        <mc:Fallback xmlns="">
          <p:sp>
            <p:nvSpPr>
              <p:cNvPr id="3" name="Content Placeholder 2">
                <a:extLst>
                  <a:ext uri="{FF2B5EF4-FFF2-40B4-BE49-F238E27FC236}">
                    <a16:creationId xmlns:a16="http://schemas.microsoft.com/office/drawing/2014/main" id="{CBC58BB1-7FAE-4FC9-B9AF-D72AA0129AB1}"/>
                  </a:ext>
                </a:extLst>
              </p:cNvPr>
              <p:cNvSpPr>
                <a:spLocks noGrp="1" noRot="1" noChangeAspect="1" noMove="1" noResize="1" noEditPoints="1" noAdjustHandles="1" noChangeArrowheads="1" noChangeShapeType="1" noTextEdit="1"/>
              </p:cNvSpPr>
              <p:nvPr>
                <p:ph idx="1"/>
              </p:nvPr>
            </p:nvSpPr>
            <p:spPr>
              <a:blipFill>
                <a:blip r:embed="rId2"/>
                <a:stretch>
                  <a:fillRect l="-341" t="-15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37A491D-C2EE-9DF1-F5AB-FE0EC679AC7C}"/>
              </a:ext>
            </a:extLst>
          </p:cNvPr>
          <p:cNvSpPr>
            <a:spLocks noGrp="1"/>
          </p:cNvSpPr>
          <p:nvPr>
            <p:ph type="sldNum" sz="quarter" idx="12"/>
          </p:nvPr>
        </p:nvSpPr>
        <p:spPr/>
        <p:txBody>
          <a:bodyPr/>
          <a:lstStyle/>
          <a:p>
            <a:fld id="{A48EAEF5-E741-4741-8458-74621E213810}" type="slidenum">
              <a:rPr lang="en-US" smtClean="0"/>
              <a:t>22</a:t>
            </a:fld>
            <a:endParaRPr lang="en-US"/>
          </a:p>
        </p:txBody>
      </p:sp>
    </p:spTree>
    <p:extLst>
      <p:ext uri="{BB962C8B-B14F-4D97-AF65-F5344CB8AC3E}">
        <p14:creationId xmlns:p14="http://schemas.microsoft.com/office/powerpoint/2010/main" val="130583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form L and U in general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form the matrix </a:t>
                </a:r>
                <a:r>
                  <a:rPr lang="en-US" b="1" dirty="0"/>
                  <a:t>L</a:t>
                </a:r>
                <a:r>
                  <a:rPr lang="en-US" dirty="0"/>
                  <a:t>, we simply keep track of three things,</a:t>
                </a:r>
              </a:p>
              <a:p>
                <a:pPr marL="800100" lvl="1" indent="-342900">
                  <a:buFont typeface="+mj-lt"/>
                  <a:buAutoNum type="arabicPeriod"/>
                </a:pPr>
                <a:r>
                  <a:rPr lang="en-US" dirty="0"/>
                  <a:t>What initial row did we scale? (j)</a:t>
                </a:r>
              </a:p>
              <a:p>
                <a:pPr marL="800100" lvl="1" indent="-342900">
                  <a:buFont typeface="+mj-lt"/>
                  <a:buAutoNum type="arabicPeriod"/>
                </a:pPr>
                <a:r>
                  <a:rPr lang="en-US" dirty="0"/>
                  <a:t>What row did we subtract that scaled initial row from? (</a:t>
                </a:r>
                <a:r>
                  <a:rPr lang="en-US" dirty="0" err="1"/>
                  <a:t>i</a:t>
                </a:r>
                <a:r>
                  <a:rPr lang="en-US" dirty="0"/>
                  <a:t>)</a:t>
                </a:r>
              </a:p>
              <a:p>
                <a:pPr marL="800100" lvl="1" indent="-342900">
                  <a:buFont typeface="+mj-lt"/>
                  <a:buAutoNum type="arabicPeriod"/>
                </a:pPr>
                <a:r>
                  <a:rPr lang="en-US" dirty="0"/>
                  <a:t>What was the scalar?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oMath>
                </a14:m>
                <a:r>
                  <a:rPr lang="en-US" dirty="0"/>
                  <a:t>)</a:t>
                </a:r>
              </a:p>
              <a:p>
                <a:r>
                  <a:rPr lang="en-US" b="1" dirty="0"/>
                  <a:t>L</a:t>
                </a:r>
                <a:r>
                  <a:rPr lang="en-US" dirty="0"/>
                  <a:t> is initialized as the identity matrix.</a:t>
                </a:r>
              </a:p>
              <a:p>
                <a:r>
                  <a:rPr lang="en-US" dirty="0"/>
                  <a:t>Then the </a:t>
                </a:r>
                <a:r>
                  <a:rPr lang="en-US" dirty="0" err="1"/>
                  <a:t>ij</a:t>
                </a:r>
                <a:r>
                  <a:rPr lang="en-US" baseline="30000" dirty="0" err="1"/>
                  <a:t>th</a:t>
                </a:r>
                <a:r>
                  <a:rPr lang="en-US" dirty="0"/>
                  <a:t> element of </a:t>
                </a:r>
                <a:r>
                  <a:rPr lang="en-US" b="1" dirty="0"/>
                  <a:t>L</a:t>
                </a:r>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oMath>
                </a14:m>
                <a:r>
                  <a:rPr lang="en-US" dirty="0"/>
                  <a:t>. </a:t>
                </a:r>
                <a:endParaRPr lang="en-US" b="1" dirty="0"/>
              </a:p>
              <a:p>
                <a:r>
                  <a:rPr lang="en-US" b="1" dirty="0"/>
                  <a:t>U </a:t>
                </a:r>
                <a:r>
                  <a:rPr lang="en-US" dirty="0"/>
                  <a:t>is the upper triangular matrix resulting from the Gaussian Elimination</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BF71663-63D1-400A-0914-09B8F6443DF8}"/>
              </a:ext>
            </a:extLst>
          </p:cNvPr>
          <p:cNvSpPr>
            <a:spLocks noGrp="1"/>
          </p:cNvSpPr>
          <p:nvPr>
            <p:ph type="sldNum" sz="quarter" idx="12"/>
          </p:nvPr>
        </p:nvSpPr>
        <p:spPr/>
        <p:txBody>
          <a:bodyPr/>
          <a:lstStyle/>
          <a:p>
            <a:fld id="{A48EAEF5-E741-4741-8458-74621E213810}" type="slidenum">
              <a:rPr lang="en-US" smtClean="0"/>
              <a:t>23</a:t>
            </a:fld>
            <a:endParaRPr lang="en-US"/>
          </a:p>
        </p:txBody>
      </p:sp>
    </p:spTree>
    <p:extLst>
      <p:ext uri="{BB962C8B-B14F-4D97-AF65-F5344CB8AC3E}">
        <p14:creationId xmlns:p14="http://schemas.microsoft.com/office/powerpoint/2010/main" val="2542129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form L and for larger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For larger matrices, the extension is immediate.</a:t>
                </a:r>
              </a:p>
              <a:p>
                <a:r>
                  <a:rPr lang="en-US" dirty="0"/>
                  <a:t>Instead of using the first row to eliminate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term in only the second equation, we use it to eliminate the entire first column.</a:t>
                </a:r>
              </a:p>
              <a:p>
                <a:r>
                  <a:rPr lang="en-US" dirty="0"/>
                  <a:t>For example,</a:t>
                </a:r>
              </a:p>
              <a:p>
                <a:pPr lvl="1"/>
                <a14:m>
                  <m:oMath xmlns:m="http://schemas.openxmlformats.org/officeDocument/2006/math">
                    <m:r>
                      <a:rPr lang="en-US" b="1" i="1" smtClean="0">
                        <a:latin typeface="Cambria Math" panose="02040503050406030204" pitchFamily="18" charset="0"/>
                      </a:rPr>
                      <m:t>𝑨</m:t>
                    </m:r>
                    <m:r>
                      <a:rPr lang="en-US" b="1" i="1" smtClean="0">
                        <a:latin typeface="Cambria Math" panose="02040503050406030204" pitchFamily="18" charset="0"/>
                      </a:rPr>
                      <m:t> </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−2</m:t>
                              </m:r>
                            </m:e>
                          </m:mr>
                          <m:mr>
                            <m:e>
                              <m:r>
                                <a:rPr lang="en-US" b="0" i="1" smtClean="0">
                                  <a:latin typeface="Cambria Math" panose="02040503050406030204" pitchFamily="18" charset="0"/>
                                </a:rPr>
                                <m:t>−3</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a14:m>
                <a:endParaRPr lang="en-US" b="1" dirty="0"/>
              </a:p>
              <a:p>
                <a:r>
                  <a:rPr lang="en-US" dirty="0"/>
                  <a:t>We use the first row to eliminate the first column,</a:t>
                </a:r>
              </a:p>
              <a:p>
                <a:pPr lvl="1"/>
                <a:r>
                  <a:rPr lang="en-US" dirty="0"/>
                  <a:t>First, we multiply row 1 by two and subtract it from the second row.</a:t>
                </a:r>
              </a:p>
              <a:p>
                <a:pPr lvl="1"/>
                <a:r>
                  <a:rPr lang="en-US" dirty="0"/>
                  <a:t>Second, we multiply row 1 by -3 and subtract it from the third row.</a:t>
                </a:r>
              </a:p>
              <a:p>
                <a:r>
                  <a:rPr lang="en-US" dirty="0"/>
                  <a:t>We similarly use the new second row to eliminate the second variable from the third equation.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b="-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44C0E13-39DE-3E28-9EDC-1F0261305567}"/>
              </a:ext>
            </a:extLst>
          </p:cNvPr>
          <p:cNvSpPr>
            <a:spLocks noGrp="1"/>
          </p:cNvSpPr>
          <p:nvPr>
            <p:ph type="sldNum" sz="quarter" idx="12"/>
          </p:nvPr>
        </p:nvSpPr>
        <p:spPr/>
        <p:txBody>
          <a:bodyPr/>
          <a:lstStyle/>
          <a:p>
            <a:fld id="{A48EAEF5-E741-4741-8458-74621E213810}" type="slidenum">
              <a:rPr lang="en-US" smtClean="0"/>
              <a:t>24</a:t>
            </a:fld>
            <a:endParaRPr lang="en-US"/>
          </a:p>
        </p:txBody>
      </p:sp>
    </p:spTree>
    <p:extLst>
      <p:ext uri="{BB962C8B-B14F-4D97-AF65-F5344CB8AC3E}">
        <p14:creationId xmlns:p14="http://schemas.microsoft.com/office/powerpoint/2010/main" val="326896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 Factorization motivation</a:t>
            </a:r>
          </a:p>
        </p:txBody>
      </p:sp>
      <p:sp>
        <p:nvSpPr>
          <p:cNvPr id="3" name="Content Placeholder 2"/>
          <p:cNvSpPr>
            <a:spLocks noGrp="1"/>
          </p:cNvSpPr>
          <p:nvPr>
            <p:ph idx="1"/>
          </p:nvPr>
        </p:nvSpPr>
        <p:spPr/>
        <p:txBody>
          <a:bodyPr/>
          <a:lstStyle/>
          <a:p>
            <a:r>
              <a:rPr lang="en-US" dirty="0"/>
              <a:t>If naïve Gaussian Elimination is so straightforward why even bother with the LU decomposition?</a:t>
            </a:r>
          </a:p>
          <a:p>
            <a:r>
              <a:rPr lang="en-US" dirty="0"/>
              <a:t> There are three major reasons</a:t>
            </a:r>
          </a:p>
          <a:p>
            <a:pPr marL="457200" indent="-457200">
              <a:buFont typeface="+mj-lt"/>
              <a:buAutoNum type="arabicPeriod"/>
            </a:pPr>
            <a:r>
              <a:rPr lang="en-US" dirty="0"/>
              <a:t>If we perform the LU decomposition on a matrix A, we can apply it to different solution matrices B without repeating work.</a:t>
            </a:r>
          </a:p>
          <a:p>
            <a:pPr marL="457200" indent="-457200">
              <a:buFont typeface="+mj-lt"/>
              <a:buAutoNum type="arabicPeriod"/>
            </a:pPr>
            <a:r>
              <a:rPr lang="en-US" dirty="0"/>
              <a:t>We can use it to find the inverse of a matrix.</a:t>
            </a:r>
          </a:p>
          <a:p>
            <a:pPr marL="457200" indent="-457200">
              <a:buFont typeface="+mj-lt"/>
              <a:buAutoNum type="arabicPeriod"/>
            </a:pPr>
            <a:r>
              <a:rPr lang="en-US" dirty="0"/>
              <a:t>We can use it to find the determinant of the matrix A.</a:t>
            </a:r>
          </a:p>
        </p:txBody>
      </p:sp>
      <p:sp>
        <p:nvSpPr>
          <p:cNvPr id="4" name="Slide Number Placeholder 3">
            <a:extLst>
              <a:ext uri="{FF2B5EF4-FFF2-40B4-BE49-F238E27FC236}">
                <a16:creationId xmlns:a16="http://schemas.microsoft.com/office/drawing/2014/main" id="{B6853984-07BA-359D-5C05-21468235FB94}"/>
              </a:ext>
            </a:extLst>
          </p:cNvPr>
          <p:cNvSpPr>
            <a:spLocks noGrp="1"/>
          </p:cNvSpPr>
          <p:nvPr>
            <p:ph type="sldNum" sz="quarter" idx="12"/>
          </p:nvPr>
        </p:nvSpPr>
        <p:spPr/>
        <p:txBody>
          <a:bodyPr/>
          <a:lstStyle/>
          <a:p>
            <a:fld id="{A48EAEF5-E741-4741-8458-74621E213810}" type="slidenum">
              <a:rPr lang="en-US" smtClean="0"/>
              <a:t>25</a:t>
            </a:fld>
            <a:endParaRPr lang="en-US"/>
          </a:p>
        </p:txBody>
      </p:sp>
    </p:spTree>
    <p:extLst>
      <p:ext uri="{BB962C8B-B14F-4D97-AF65-F5344CB8AC3E}">
        <p14:creationId xmlns:p14="http://schemas.microsoft.com/office/powerpoint/2010/main" val="11747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LU decomposition fail?</a:t>
            </a:r>
          </a:p>
        </p:txBody>
      </p:sp>
      <p:sp>
        <p:nvSpPr>
          <p:cNvPr id="3" name="Content Placeholder 2"/>
          <p:cNvSpPr>
            <a:spLocks noGrp="1"/>
          </p:cNvSpPr>
          <p:nvPr>
            <p:ph idx="1"/>
          </p:nvPr>
        </p:nvSpPr>
        <p:spPr/>
        <p:txBody>
          <a:bodyPr/>
          <a:lstStyle/>
          <a:p>
            <a:r>
              <a:rPr lang="en-US" dirty="0"/>
              <a:t>LU decomposition will fail if we have a 0 as the initial pivot.</a:t>
            </a:r>
          </a:p>
          <a:p>
            <a:pPr lvl="1"/>
            <a:r>
              <a:rPr lang="en-US" dirty="0"/>
              <a:t>It also fails if any subsequent pivot is 0.</a:t>
            </a:r>
          </a:p>
          <a:p>
            <a:r>
              <a:rPr lang="en-US" dirty="0"/>
              <a:t>We can fix this if we introduce pivoting.</a:t>
            </a:r>
          </a:p>
          <a:p>
            <a:r>
              <a:rPr lang="en-US" dirty="0"/>
              <a:t>The matrix might also be singular which we cannot fix by pivoting.</a:t>
            </a:r>
          </a:p>
        </p:txBody>
      </p:sp>
      <p:sp>
        <p:nvSpPr>
          <p:cNvPr id="4" name="Slide Number Placeholder 3">
            <a:extLst>
              <a:ext uri="{FF2B5EF4-FFF2-40B4-BE49-F238E27FC236}">
                <a16:creationId xmlns:a16="http://schemas.microsoft.com/office/drawing/2014/main" id="{2276A3A7-D771-15FA-323C-4401CE4B3441}"/>
              </a:ext>
            </a:extLst>
          </p:cNvPr>
          <p:cNvSpPr>
            <a:spLocks noGrp="1"/>
          </p:cNvSpPr>
          <p:nvPr>
            <p:ph type="sldNum" sz="quarter" idx="12"/>
          </p:nvPr>
        </p:nvSpPr>
        <p:spPr/>
        <p:txBody>
          <a:bodyPr/>
          <a:lstStyle/>
          <a:p>
            <a:fld id="{A48EAEF5-E741-4741-8458-74621E213810}" type="slidenum">
              <a:rPr lang="en-US" smtClean="0"/>
              <a:t>26</a:t>
            </a:fld>
            <a:endParaRPr lang="en-US"/>
          </a:p>
        </p:txBody>
      </p:sp>
    </p:spTree>
    <p:extLst>
      <p:ext uri="{BB962C8B-B14F-4D97-AF65-F5344CB8AC3E}">
        <p14:creationId xmlns:p14="http://schemas.microsoft.com/office/powerpoint/2010/main" val="5206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PA=LU decomposition</a:t>
            </a:r>
          </a:p>
        </p:txBody>
      </p:sp>
      <p:sp>
        <p:nvSpPr>
          <p:cNvPr id="3" name="Content Placeholder 2"/>
          <p:cNvSpPr>
            <a:spLocks noGrp="1"/>
          </p:cNvSpPr>
          <p:nvPr>
            <p:ph idx="1"/>
          </p:nvPr>
        </p:nvSpPr>
        <p:spPr/>
        <p:txBody>
          <a:bodyPr/>
          <a:lstStyle/>
          <a:p>
            <a:r>
              <a:rPr lang="en-US" dirty="0"/>
              <a:t>To resolve issues with 0 pivots and to overcome issues of “swamping” we introduce partial pivoting.</a:t>
            </a:r>
          </a:p>
          <a:p>
            <a:pPr lvl="1"/>
            <a:r>
              <a:rPr lang="en-US" dirty="0"/>
              <a:t>We will come back to “swamping” next week.</a:t>
            </a:r>
          </a:p>
          <a:p>
            <a:r>
              <a:rPr lang="en-US" dirty="0"/>
              <a:t>Partial pivoting consists of performing row interchanges to prevent 0 pivots from halting the LU decomposition.</a:t>
            </a:r>
          </a:p>
          <a:p>
            <a:r>
              <a:rPr lang="en-US" dirty="0"/>
              <a:t>It can also keep the scaling factors small, ideally below 1. </a:t>
            </a:r>
          </a:p>
          <a:p>
            <a:r>
              <a:rPr lang="en-US" dirty="0"/>
              <a:t>The operation is simple in principle, at every step we check to see which value in the current column is the largest, we then use row interchanges to move it up and use it as the new pivot.</a:t>
            </a:r>
          </a:p>
        </p:txBody>
      </p:sp>
      <p:sp>
        <p:nvSpPr>
          <p:cNvPr id="4" name="Slide Number Placeholder 3">
            <a:extLst>
              <a:ext uri="{FF2B5EF4-FFF2-40B4-BE49-F238E27FC236}">
                <a16:creationId xmlns:a16="http://schemas.microsoft.com/office/drawing/2014/main" id="{CEF59571-C5EB-54F2-DF12-1EFEFD2155B5}"/>
              </a:ext>
            </a:extLst>
          </p:cNvPr>
          <p:cNvSpPr>
            <a:spLocks noGrp="1"/>
          </p:cNvSpPr>
          <p:nvPr>
            <p:ph type="sldNum" sz="quarter" idx="12"/>
          </p:nvPr>
        </p:nvSpPr>
        <p:spPr/>
        <p:txBody>
          <a:bodyPr/>
          <a:lstStyle/>
          <a:p>
            <a:fld id="{A48EAEF5-E741-4741-8458-74621E213810}" type="slidenum">
              <a:rPr lang="en-US" smtClean="0"/>
              <a:t>27</a:t>
            </a:fld>
            <a:endParaRPr lang="en-US"/>
          </a:p>
        </p:txBody>
      </p:sp>
    </p:spTree>
    <p:extLst>
      <p:ext uri="{BB962C8B-B14F-4D97-AF65-F5344CB8AC3E}">
        <p14:creationId xmlns:p14="http://schemas.microsoft.com/office/powerpoint/2010/main" val="3166084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 LU Factorization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Take a matrix,</a:t>
                </a:r>
              </a:p>
              <a:p>
                <a:pPr lvl="1"/>
                <a14:m>
                  <m:oMath xmlns:m="http://schemas.openxmlformats.org/officeDocument/2006/math">
                    <m:d>
                      <m:dPr>
                        <m:begChr m:val="["/>
                        <m:endChr m:val="]"/>
                        <m:ctrlPr>
                          <a:rPr lang="en-US" b="0"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5</m:t>
                              </m:r>
                            </m:e>
                          </m:mr>
                          <m:mr>
                            <m:e>
                              <m:r>
                                <a:rPr lang="en-US" b="0" i="1" smtClean="0">
                                  <a:latin typeface="Cambria Math" panose="02040503050406030204" pitchFamily="18" charset="0"/>
                                </a:rPr>
                                <m:t>4</m:t>
                              </m:r>
                            </m:e>
                            <m:e>
                              <m:r>
                                <a:rPr lang="en-US" b="0" i="1" smtClean="0">
                                  <a:latin typeface="Cambria Math" panose="02040503050406030204" pitchFamily="18" charset="0"/>
                                </a:rPr>
                                <m:t>4</m:t>
                              </m:r>
                            </m:e>
                            <m:e>
                              <m:r>
                                <a:rPr lang="en-US" b="0" i="1" smtClean="0">
                                  <a:latin typeface="Cambria Math" panose="02040503050406030204" pitchFamily="18" charset="0"/>
                                </a:rPr>
                                <m:t>−4</m:t>
                              </m:r>
                            </m:e>
                          </m:mr>
                          <m:mr>
                            <m:e>
                              <m:r>
                                <a:rPr lang="en-US" b="0" i="1" smtClean="0">
                                  <a:latin typeface="Cambria Math" panose="02040503050406030204" pitchFamily="18" charset="0"/>
                                </a:rPr>
                                <m:t>1</m:t>
                              </m:r>
                            </m:e>
                            <m:e>
                              <m:r>
                                <a:rPr lang="en-US" b="0" i="1" smtClean="0">
                                  <a:latin typeface="Cambria Math" panose="02040503050406030204" pitchFamily="18" charset="0"/>
                                </a:rPr>
                                <m:t>3</m:t>
                              </m:r>
                            </m:e>
                            <m:e>
                              <m:r>
                                <a:rPr lang="en-US" b="0" i="1" smtClean="0">
                                  <a:latin typeface="Cambria Math" panose="02040503050406030204" pitchFamily="18" charset="0"/>
                                </a:rPr>
                                <m:t>1</m:t>
                              </m:r>
                            </m:e>
                          </m:mr>
                        </m:m>
                      </m:e>
                    </m:d>
                  </m:oMath>
                </a14:m>
                <a:endParaRPr lang="en-US" dirty="0"/>
              </a:p>
              <a:p>
                <a:r>
                  <a:rPr lang="en-US" dirty="0"/>
                  <a:t>We first find the largest value in the first column, in this case the second row and we note that we exchanged rows 1 and 2. </a:t>
                </a:r>
              </a:p>
              <a:p>
                <a:pPr lvl="1"/>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4</m:t>
                              </m:r>
                            </m:e>
                            <m:e>
                              <m:r>
                                <a:rPr lang="en-US" b="0" i="1" smtClean="0">
                                  <a:latin typeface="Cambria Math" panose="02040503050406030204" pitchFamily="18" charset="0"/>
                                </a:rPr>
                                <m:t>4</m:t>
                              </m:r>
                            </m:e>
                            <m:e>
                              <m:r>
                                <a:rPr lang="en-US" b="0" i="1" smtClean="0">
                                  <a:latin typeface="Cambria Math" panose="02040503050406030204" pitchFamily="18" charset="0"/>
                                </a:rPr>
                                <m:t>−4</m:t>
                              </m:r>
                            </m:e>
                          </m:mr>
                          <m:mr>
                            <m:e>
                              <m:r>
                                <a:rPr lang="en-US" b="0" i="1" smtClean="0">
                                  <a:latin typeface="Cambria Math" panose="02040503050406030204" pitchFamily="18" charset="0"/>
                                </a:rPr>
                                <m:t>2</m:t>
                              </m:r>
                            </m:e>
                            <m:e>
                              <m:r>
                                <a:rPr lang="en-US" b="0" i="1" smtClean="0">
                                  <a:latin typeface="Cambria Math" panose="02040503050406030204" pitchFamily="18" charset="0"/>
                                </a:rPr>
                                <m:t>1</m:t>
                              </m:r>
                            </m:e>
                            <m:e>
                              <m:r>
                                <a:rPr lang="en-US" b="0" i="1" smtClean="0">
                                  <a:latin typeface="Cambria Math" panose="02040503050406030204" pitchFamily="18" charset="0"/>
                                </a:rPr>
                                <m:t>5</m:t>
                              </m:r>
                            </m:e>
                          </m:mr>
                          <m:mr>
                            <m:e>
                              <m:r>
                                <a:rPr lang="en-US" i="1">
                                  <a:latin typeface="Cambria Math" panose="02040503050406030204" pitchFamily="18" charset="0"/>
                                </a:rPr>
                                <m:t>1</m:t>
                              </m:r>
                            </m:e>
                            <m:e>
                              <m:r>
                                <a:rPr lang="en-US" i="1">
                                  <a:latin typeface="Cambria Math" panose="02040503050406030204" pitchFamily="18" charset="0"/>
                                </a:rPr>
                                <m:t>3</m:t>
                              </m:r>
                            </m:e>
                            <m:e>
                              <m:r>
                                <a:rPr lang="en-US" i="1">
                                  <a:latin typeface="Cambria Math" panose="02040503050406030204" pitchFamily="18" charset="0"/>
                                </a:rPr>
                                <m:t>1</m:t>
                              </m:r>
                            </m:e>
                          </m:mr>
                        </m:m>
                      </m:e>
                    </m:d>
                  </m:oMath>
                </a14:m>
                <a:endParaRPr lang="en-US" dirty="0"/>
              </a:p>
              <a:p>
                <a:r>
                  <a:rPr lang="en-US" dirty="0"/>
                  <a:t>We now proceed as before,</a:t>
                </a:r>
              </a:p>
              <a:p>
                <a:pPr lvl="1"/>
                <a:r>
                  <a:rPr lang="en-US" dirty="0"/>
                  <a:t>We multiply row 1 by ½ and subtract it from row 2.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r>
                  <a:rPr lang="en-US" dirty="0"/>
                  <a:t>We multiply row 1 by ¼ and subtract it from row 3.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4696DC8-5AE7-104D-04D1-C3DB95B26B02}"/>
              </a:ext>
            </a:extLst>
          </p:cNvPr>
          <p:cNvSpPr>
            <a:spLocks noGrp="1"/>
          </p:cNvSpPr>
          <p:nvPr>
            <p:ph type="sldNum" sz="quarter" idx="12"/>
          </p:nvPr>
        </p:nvSpPr>
        <p:spPr/>
        <p:txBody>
          <a:bodyPr/>
          <a:lstStyle/>
          <a:p>
            <a:fld id="{A48EAEF5-E741-4741-8458-74621E213810}" type="slidenum">
              <a:rPr lang="en-US" smtClean="0"/>
              <a:t>28</a:t>
            </a:fld>
            <a:endParaRPr lang="en-US"/>
          </a:p>
        </p:txBody>
      </p:sp>
    </p:spTree>
    <p:extLst>
      <p:ext uri="{BB962C8B-B14F-4D97-AF65-F5344CB8AC3E}">
        <p14:creationId xmlns:p14="http://schemas.microsoft.com/office/powerpoint/2010/main" val="1134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 LU Factorization Example </a:t>
            </a:r>
            <a:r>
              <a:rPr lang="en-US" dirty="0" err="1"/>
              <a:t>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This leads us to,</a:t>
                </a:r>
              </a:p>
              <a:p>
                <a:pPr lvl="1"/>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4</m:t>
                              </m:r>
                            </m:e>
                            <m:e>
                              <m:r>
                                <a:rPr lang="en-US" i="1">
                                  <a:latin typeface="Cambria Math" panose="02040503050406030204" pitchFamily="18" charset="0"/>
                                </a:rPr>
                                <m:t>−4</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7</m:t>
                              </m:r>
                            </m:e>
                          </m:mr>
                          <m:mr>
                            <m:e>
                              <m:r>
                                <a:rPr lang="en-US" b="0" i="1" smtClean="0">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2</m:t>
                              </m:r>
                            </m:e>
                          </m:mr>
                        </m:m>
                      </m:e>
                    </m:d>
                  </m:oMath>
                </a14:m>
                <a:endParaRPr lang="en-US" dirty="0"/>
              </a:p>
              <a:p>
                <a:r>
                  <a:rPr lang="en-US" dirty="0"/>
                  <a:t>We again check to see if any row interchanges need to be made.</a:t>
                </a:r>
              </a:p>
              <a:p>
                <a:r>
                  <a:rPr lang="en-US" dirty="0"/>
                  <a:t>They do, in this case we exchange row 2 and row 3 which we note.</a:t>
                </a:r>
              </a:p>
              <a:p>
                <a:pPr lvl="1"/>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4</m:t>
                              </m:r>
                            </m:e>
                            <m:e>
                              <m:r>
                                <a:rPr lang="en-US" i="1">
                                  <a:latin typeface="Cambria Math" panose="02040503050406030204" pitchFamily="18" charset="0"/>
                                </a:rPr>
                                <m:t>−4</m:t>
                              </m:r>
                            </m:e>
                          </m:mr>
                          <m:mr>
                            <m:e>
                              <m:r>
                                <a:rPr lang="en-US" i="1">
                                  <a:latin typeface="Cambria Math" panose="02040503050406030204" pitchFamily="18" charset="0"/>
                                </a:rPr>
                                <m:t>0</m:t>
                              </m:r>
                            </m:e>
                            <m:e>
                              <m:r>
                                <a:rPr lang="en-US" b="0" i="1" smtClean="0">
                                  <a:latin typeface="Cambria Math" panose="02040503050406030204" pitchFamily="18" charset="0"/>
                                </a:rPr>
                                <m:t>2</m:t>
                              </m:r>
                            </m:e>
                            <m:e>
                              <m:r>
                                <a:rPr lang="en-US" b="0" i="1" smtClean="0">
                                  <a:latin typeface="Cambria Math" panose="02040503050406030204" pitchFamily="18" charset="0"/>
                                </a:rPr>
                                <m:t>2</m:t>
                              </m:r>
                            </m:e>
                          </m:mr>
                          <m:mr>
                            <m:e>
                              <m: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7</m:t>
                              </m:r>
                            </m:e>
                          </m:mr>
                        </m:m>
                      </m:e>
                    </m:d>
                  </m:oMath>
                </a14:m>
                <a:endParaRPr lang="en-US" dirty="0"/>
              </a:p>
              <a:p>
                <a:r>
                  <a:rPr lang="en-US" dirty="0"/>
                  <a:t>We now multiply row 2 by -½ and subtract it from row 3.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r>
                  <a:rPr lang="en-US" dirty="0"/>
                  <a:t>This leaves us with,</a:t>
                </a:r>
              </a:p>
              <a:p>
                <a:pPr lvl="1"/>
                <a14:m>
                  <m:oMath xmlns:m="http://schemas.openxmlformats.org/officeDocument/2006/math">
                    <m:r>
                      <a:rPr lang="en-US" b="1" i="1" smtClean="0">
                        <a:latin typeface="Cambria Math" panose="02040503050406030204" pitchFamily="18" charset="0"/>
                      </a:rPr>
                      <m:t>𝑼</m:t>
                    </m:r>
                    <m:r>
                      <a:rPr lang="en-US" b="0" i="1" smtClean="0">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4</m:t>
                              </m:r>
                            </m:e>
                            <m:e>
                              <m:r>
                                <a:rPr lang="en-US" i="1">
                                  <a:latin typeface="Cambria Math" panose="02040503050406030204" pitchFamily="18" charset="0"/>
                                </a:rPr>
                                <m:t>−4</m:t>
                              </m:r>
                            </m:e>
                          </m:mr>
                          <m:mr>
                            <m:e>
                              <m:r>
                                <a:rPr lang="en-US" i="1">
                                  <a:latin typeface="Cambria Math" panose="02040503050406030204" pitchFamily="18" charset="0"/>
                                </a:rPr>
                                <m:t>0</m:t>
                              </m:r>
                            </m:e>
                            <m:e>
                              <m:r>
                                <a:rPr lang="en-US" i="1">
                                  <a:latin typeface="Cambria Math" panose="02040503050406030204" pitchFamily="18" charset="0"/>
                                </a:rPr>
                                <m:t>2</m:t>
                              </m:r>
                            </m:e>
                            <m:e>
                              <m:r>
                                <a:rPr lang="en-US" i="1">
                                  <a:latin typeface="Cambria Math" panose="02040503050406030204" pitchFamily="18" charset="0"/>
                                </a:rPr>
                                <m:t>2</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8</m:t>
                              </m:r>
                            </m:e>
                          </m:mr>
                        </m:m>
                      </m:e>
                    </m:d>
                  </m:oMath>
                </a14:m>
                <a:r>
                  <a:rPr lang="en-US" dirty="0"/>
                  <a:t>, </a:t>
                </a:r>
                <a14:m>
                  <m:oMath xmlns:m="http://schemas.openxmlformats.org/officeDocument/2006/math">
                    <m:r>
                      <a:rPr lang="en-US" b="0" i="0" dirty="0" smtClean="0">
                        <a:latin typeface="Cambria Math" panose="02040503050406030204" pitchFamily="18" charset="0"/>
                      </a:rPr>
                      <m:t> </m:t>
                    </m:r>
                    <m:r>
                      <a:rPr lang="en-US" b="1" i="1" dirty="0" smtClean="0">
                        <a:latin typeface="Cambria Math" panose="02040503050406030204" pitchFamily="18" charset="0"/>
                      </a:rPr>
                      <m:t>𝑳</m:t>
                    </m:r>
                    <m:r>
                      <a:rPr lang="en-US" b="1"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m>
                          <m:mPr>
                            <m:plcHide m:val="on"/>
                            <m:mcs>
                              <m:mc>
                                <m:mcPr>
                                  <m:count m:val="3"/>
                                  <m:mcJc m:val="center"/>
                                </m:mcPr>
                              </m:mc>
                            </m:mcs>
                            <m:ctrlPr>
                              <a:rPr lang="en-US" i="1" dirty="0" smtClean="0">
                                <a:latin typeface="Cambria Math" panose="02040503050406030204" pitchFamily="18" charset="0"/>
                              </a:rPr>
                            </m:ctrlPr>
                          </m:mPr>
                          <m:mr>
                            <m:e>
                              <m:r>
                                <a:rPr lang="en-US" b="0" i="1" dirty="0" smtClean="0">
                                  <a:latin typeface="Cambria Math" panose="02040503050406030204" pitchFamily="18" charset="0"/>
                                </a:rPr>
                                <m:t>1</m:t>
                              </m:r>
                            </m:e>
                            <m:e>
                              <m:r>
                                <a:rPr lang="en-US" b="0" i="1" dirty="0" smtClean="0">
                                  <a:latin typeface="Cambria Math" panose="02040503050406030204" pitchFamily="18" charset="0"/>
                                </a:rPr>
                                <m:t>0</m:t>
                              </m:r>
                            </m:e>
                            <m:e>
                              <m:r>
                                <a:rPr lang="en-US" b="0" i="1" dirty="0" smtClean="0">
                                  <a:latin typeface="Cambria Math" panose="02040503050406030204" pitchFamily="18" charset="0"/>
                                </a:rPr>
                                <m:t>0</m:t>
                              </m:r>
                            </m:e>
                          </m:mr>
                          <m:m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4</m:t>
                                  </m:r>
                                </m:den>
                              </m:f>
                            </m:e>
                            <m:e>
                              <m:r>
                                <a:rPr lang="en-US" b="0" i="1" dirty="0" smtClean="0">
                                  <a:latin typeface="Cambria Math" panose="02040503050406030204" pitchFamily="18" charset="0"/>
                                </a:rPr>
                                <m:t>1</m:t>
                              </m:r>
                            </m:e>
                            <m:e>
                              <m:r>
                                <a:rPr lang="en-US" b="0" i="1" dirty="0" smtClean="0">
                                  <a:latin typeface="Cambria Math" panose="02040503050406030204" pitchFamily="18" charset="0"/>
                                </a:rPr>
                                <m:t>0</m:t>
                              </m:r>
                            </m:e>
                          </m:mr>
                          <m:m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e>
                            <m:e>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e>
                            <m:e>
                              <m:r>
                                <a:rPr lang="en-US" b="0" i="1" dirty="0" smtClean="0">
                                  <a:latin typeface="Cambria Math" panose="02040503050406030204" pitchFamily="18" charset="0"/>
                                </a:rPr>
                                <m:t>1</m:t>
                              </m:r>
                            </m:e>
                          </m:mr>
                        </m:m>
                      </m:e>
                    </m:d>
                  </m:oMath>
                </a14:m>
                <a:r>
                  <a:rPr lang="en-US" dirty="0"/>
                  <a:t>, </a:t>
                </a:r>
                <a14:m>
                  <m:oMath xmlns:m="http://schemas.openxmlformats.org/officeDocument/2006/math">
                    <m:r>
                      <a:rPr lang="en-US" b="1" i="1" smtClean="0">
                        <a:latin typeface="Cambria Math" panose="02040503050406030204" pitchFamily="18" charset="0"/>
                      </a:rPr>
                      <m:t>𝑷</m:t>
                    </m:r>
                    <m:r>
                      <a:rPr lang="en-US" b="1"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a14:m>
                <a:endParaRPr lang="en-US" dirty="0"/>
              </a:p>
              <a:p>
                <a:r>
                  <a:rPr lang="en-US" dirty="0"/>
                  <a:t>How did I get </a:t>
                </a:r>
                <a:r>
                  <a:rPr lang="en-US" b="1" dirty="0"/>
                  <a:t>P?</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8" t="-1599" b="-4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C47090-96D7-A735-7C9D-336BF4FE958A}"/>
              </a:ext>
            </a:extLst>
          </p:cNvPr>
          <p:cNvSpPr>
            <a:spLocks noGrp="1"/>
          </p:cNvSpPr>
          <p:nvPr>
            <p:ph type="sldNum" sz="quarter" idx="12"/>
          </p:nvPr>
        </p:nvSpPr>
        <p:spPr/>
        <p:txBody>
          <a:bodyPr/>
          <a:lstStyle/>
          <a:p>
            <a:fld id="{A48EAEF5-E741-4741-8458-74621E213810}" type="slidenum">
              <a:rPr lang="en-US" smtClean="0"/>
              <a:t>29</a:t>
            </a:fld>
            <a:endParaRPr lang="en-US"/>
          </a:p>
        </p:txBody>
      </p:sp>
    </p:spTree>
    <p:extLst>
      <p:ext uri="{BB962C8B-B14F-4D97-AF65-F5344CB8AC3E}">
        <p14:creationId xmlns:p14="http://schemas.microsoft.com/office/powerpoint/2010/main" val="24541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188C-FA88-4847-8D05-9CC3F63A7FA7}"/>
              </a:ext>
            </a:extLst>
          </p:cNvPr>
          <p:cNvSpPr>
            <a:spLocks noGrp="1"/>
          </p:cNvSpPr>
          <p:nvPr>
            <p:ph type="title"/>
          </p:nvPr>
        </p:nvSpPr>
        <p:spPr/>
        <p:txBody>
          <a:bodyPr/>
          <a:lstStyle/>
          <a:p>
            <a:r>
              <a:rPr lang="en-US" dirty="0"/>
              <a:t>History of Systems of Linear Equations </a:t>
            </a:r>
            <a:r>
              <a:rPr lang="en-US" dirty="0" err="1"/>
              <a:t>Contd</a:t>
            </a:r>
            <a:endParaRPr lang="en-US" dirty="0"/>
          </a:p>
        </p:txBody>
      </p:sp>
      <p:sp>
        <p:nvSpPr>
          <p:cNvPr id="3" name="Content Placeholder 2">
            <a:extLst>
              <a:ext uri="{FF2B5EF4-FFF2-40B4-BE49-F238E27FC236}">
                <a16:creationId xmlns:a16="http://schemas.microsoft.com/office/drawing/2014/main" id="{1D2174C1-EC0C-4A81-BFA3-849D1EDA25B9}"/>
              </a:ext>
            </a:extLst>
          </p:cNvPr>
          <p:cNvSpPr>
            <a:spLocks noGrp="1"/>
          </p:cNvSpPr>
          <p:nvPr>
            <p:ph idx="1"/>
          </p:nvPr>
        </p:nvSpPr>
        <p:spPr/>
        <p:txBody>
          <a:bodyPr/>
          <a:lstStyle/>
          <a:p>
            <a:r>
              <a:rPr lang="en-US" dirty="0"/>
              <a:t>The sorts of questions addressed in </a:t>
            </a:r>
            <a:r>
              <a:rPr lang="en-US" dirty="0" err="1"/>
              <a:t>Fangcheng</a:t>
            </a:r>
            <a:r>
              <a:rPr lang="en-US" dirty="0"/>
              <a:t> are word problems like we’ve seen in other ancient texts.</a:t>
            </a:r>
          </a:p>
          <a:p>
            <a:r>
              <a:rPr lang="en-US" dirty="0"/>
              <a:t>For example,</a:t>
            </a:r>
          </a:p>
          <a:p>
            <a:pPr lvl="1"/>
            <a:r>
              <a:rPr lang="en-US" dirty="0"/>
              <a:t>3 bundles of high-quality rice straws, 2 bundles of mid-quality rice straws and 1 bundle of low-quality rice straw produce 39 units of rice</a:t>
            </a:r>
          </a:p>
          <a:p>
            <a:pPr lvl="1"/>
            <a:r>
              <a:rPr lang="en-US" dirty="0"/>
              <a:t>2 bundles of high-quality rice straws, 3 bundles of mid-quality rice straws and 1 bundle of low-quality rice straw produce 34 units of rice</a:t>
            </a:r>
          </a:p>
          <a:p>
            <a:pPr lvl="1"/>
            <a:r>
              <a:rPr lang="en-US" dirty="0"/>
              <a:t>1 bundles of high-quality rice straw, 2 bundles of mid-quality rice straws and 3 bundle of low-quality rice straws produce 26 units of rice</a:t>
            </a:r>
          </a:p>
          <a:p>
            <a:pPr lvl="1"/>
            <a:r>
              <a:rPr lang="en-US" dirty="0"/>
              <a:t>Question: how many units of rice can high, mid and low quality rice straw produce respectively?</a:t>
            </a:r>
          </a:p>
        </p:txBody>
      </p:sp>
      <p:sp>
        <p:nvSpPr>
          <p:cNvPr id="4" name="Slide Number Placeholder 3">
            <a:extLst>
              <a:ext uri="{FF2B5EF4-FFF2-40B4-BE49-F238E27FC236}">
                <a16:creationId xmlns:a16="http://schemas.microsoft.com/office/drawing/2014/main" id="{90BEC0BA-1D21-02D4-C8A7-4C0B60655857}"/>
              </a:ext>
            </a:extLst>
          </p:cNvPr>
          <p:cNvSpPr>
            <a:spLocks noGrp="1"/>
          </p:cNvSpPr>
          <p:nvPr>
            <p:ph type="sldNum" sz="quarter" idx="12"/>
          </p:nvPr>
        </p:nvSpPr>
        <p:spPr/>
        <p:txBody>
          <a:bodyPr/>
          <a:lstStyle/>
          <a:p>
            <a:fld id="{A48EAEF5-E741-4741-8458-74621E213810}" type="slidenum">
              <a:rPr lang="en-US" smtClean="0"/>
              <a:t>3</a:t>
            </a:fld>
            <a:endParaRPr lang="en-US"/>
          </a:p>
        </p:txBody>
      </p:sp>
    </p:spTree>
    <p:extLst>
      <p:ext uri="{BB962C8B-B14F-4D97-AF65-F5344CB8AC3E}">
        <p14:creationId xmlns:p14="http://schemas.microsoft.com/office/powerpoint/2010/main" val="195548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A permutation matrix is a matrix that “permutes” or exchanges rows of a matrix.</a:t>
                </a:r>
              </a:p>
              <a:p>
                <a:r>
                  <a:rPr lang="en-US" dirty="0"/>
                  <a:t>To obtain the permutation we want, we simply perform the row interchange we want on the identity matrix, the result is the desired permutation matrix.</a:t>
                </a:r>
              </a:p>
              <a:p>
                <a:r>
                  <a:rPr lang="en-US" dirty="0"/>
                  <a:t>For example, if we want to take a 3x3 matrix and exchange row 1 and row 3, we exchange these row of the identity matrix.</a:t>
                </a:r>
              </a:p>
              <a:p>
                <a:pPr lvl="1"/>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i="1" smtClean="0">
                                  <a:latin typeface="Cambria Math" panose="02040503050406030204" pitchFamily="18" charset="0"/>
                                </a:rPr>
                                <m:t>1</m:t>
                              </m:r>
                            </m:e>
                            <m:e>
                              <m:r>
                                <a:rPr lang="en-US" i="1" smtClean="0">
                                  <a:latin typeface="Cambria Math" panose="02040503050406030204" pitchFamily="18" charset="0"/>
                                </a:rPr>
                                <m:t>0</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0</m:t>
                              </m:r>
                            </m:e>
                            <m:e>
                              <m:r>
                                <a:rPr lang="en-US" i="1" smtClean="0">
                                  <a:latin typeface="Cambria Math" panose="02040503050406030204" pitchFamily="18" charset="0"/>
                                </a:rPr>
                                <m:t>1</m:t>
                              </m:r>
                            </m:e>
                          </m:mr>
                        </m:m>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ea typeface="Cambria Math" panose="02040503050406030204" pitchFamily="18" charset="0"/>
                              </a:rPr>
                            </m:ctrlPr>
                          </m:mP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d>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𝑷</m:t>
                    </m:r>
                  </m:oMath>
                </a14:m>
                <a:endParaRPr lang="en-US" dirty="0"/>
              </a:p>
              <a:p>
                <a:r>
                  <a:rPr lang="en-US" dirty="0"/>
                  <a:t>If you want to convince yourself of this, operate the above matrix on the matrix of letters,</a:t>
                </a:r>
              </a:p>
              <a:p>
                <a:pPr lvl="1"/>
                <a14:m>
                  <m:oMath xmlns:m="http://schemas.openxmlformats.org/officeDocument/2006/math">
                    <m:d>
                      <m:dPr>
                        <m:begChr m:val="["/>
                        <m:endChr m:val="]"/>
                        <m:ctrlPr>
                          <a:rPr lang="en-US" b="0"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𝑎</m:t>
                              </m:r>
                            </m:e>
                            <m:e>
                              <m:r>
                                <a:rPr lang="en-US" b="0" i="1" smtClean="0">
                                  <a:latin typeface="Cambria Math" panose="02040503050406030204" pitchFamily="18" charset="0"/>
                                </a:rPr>
                                <m:t>𝑏</m:t>
                              </m:r>
                            </m:e>
                            <m:e>
                              <m:r>
                                <a:rPr lang="en-US" b="0" i="1" smtClean="0">
                                  <a:latin typeface="Cambria Math" panose="02040503050406030204" pitchFamily="18" charset="0"/>
                                </a:rPr>
                                <m:t>𝑐</m:t>
                              </m:r>
                            </m:e>
                          </m:mr>
                          <m:mr>
                            <m:e>
                              <m:r>
                                <a:rPr lang="en-US" b="0" i="1" smtClean="0">
                                  <a:latin typeface="Cambria Math" panose="02040503050406030204" pitchFamily="18" charset="0"/>
                                </a:rPr>
                                <m:t>𝑑</m:t>
                              </m:r>
                            </m:e>
                            <m:e>
                              <m:r>
                                <a:rPr lang="en-US" b="0" i="1" smtClean="0">
                                  <a:latin typeface="Cambria Math" panose="02040503050406030204" pitchFamily="18" charset="0"/>
                                </a:rPr>
                                <m:t>𝑒</m:t>
                              </m:r>
                            </m:e>
                            <m:e>
                              <m:r>
                                <a:rPr lang="en-US" b="0" i="1" smtClean="0">
                                  <a:latin typeface="Cambria Math" panose="02040503050406030204" pitchFamily="18" charset="0"/>
                                </a:rPr>
                                <m:t>𝑓</m:t>
                              </m:r>
                            </m:e>
                          </m:mr>
                          <m:mr>
                            <m:e>
                              <m:r>
                                <a:rPr lang="en-US" b="0" i="1" smtClean="0">
                                  <a:latin typeface="Cambria Math" panose="02040503050406030204" pitchFamily="18" charset="0"/>
                                </a:rPr>
                                <m:t>𝑔</m:t>
                              </m:r>
                            </m:e>
                            <m:e>
                              <m:r>
                                <a:rPr lang="en-US" b="0" i="1" smtClean="0">
                                  <a:latin typeface="Cambria Math" panose="02040503050406030204" pitchFamily="18" charset="0"/>
                                </a:rPr>
                                <m:t>h</m:t>
                              </m:r>
                            </m:e>
                            <m:e>
                              <m:r>
                                <a:rPr lang="en-US" b="0" i="1" smtClean="0">
                                  <a:latin typeface="Cambria Math" panose="02040503050406030204" pitchFamily="18" charset="0"/>
                                </a:rPr>
                                <m:t>𝑖</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6" t="-1163" r="-9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A6C55B5-9CD2-FA07-A832-55CD85A28D07}"/>
              </a:ext>
            </a:extLst>
          </p:cNvPr>
          <p:cNvSpPr>
            <a:spLocks noGrp="1"/>
          </p:cNvSpPr>
          <p:nvPr>
            <p:ph type="sldNum" sz="quarter" idx="12"/>
          </p:nvPr>
        </p:nvSpPr>
        <p:spPr/>
        <p:txBody>
          <a:bodyPr/>
          <a:lstStyle/>
          <a:p>
            <a:fld id="{A48EAEF5-E741-4741-8458-74621E213810}" type="slidenum">
              <a:rPr lang="en-US" smtClean="0"/>
              <a:t>30</a:t>
            </a:fld>
            <a:endParaRPr lang="en-US"/>
          </a:p>
        </p:txBody>
      </p:sp>
    </p:spTree>
    <p:extLst>
      <p:ext uri="{BB962C8B-B14F-4D97-AF65-F5344CB8AC3E}">
        <p14:creationId xmlns:p14="http://schemas.microsoft.com/office/powerpoint/2010/main" val="156619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 LU Factorization Example </a:t>
            </a:r>
            <a:r>
              <a:rPr lang="en-US" dirty="0" err="1"/>
              <a:t>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We now take our original equation </a:t>
                </a:r>
                <a:r>
                  <a:rPr lang="en-US" b="1" dirty="0"/>
                  <a:t>Ax</a:t>
                </a:r>
                <a:r>
                  <a:rPr lang="en-US" dirty="0"/>
                  <a:t> = </a:t>
                </a:r>
                <a:r>
                  <a:rPr lang="en-US" b="1" dirty="0"/>
                  <a:t>b</a:t>
                </a:r>
                <a:r>
                  <a:rPr lang="en-US" dirty="0"/>
                  <a:t> and multiply both sides by </a:t>
                </a:r>
                <a:r>
                  <a:rPr lang="en-US" b="1" dirty="0"/>
                  <a:t>P</a:t>
                </a:r>
                <a:r>
                  <a:rPr lang="en-US" dirty="0"/>
                  <a:t> on the left.</a:t>
                </a:r>
              </a:p>
              <a:p>
                <a:pPr lvl="1"/>
                <a:r>
                  <a:rPr lang="en-US" b="1" dirty="0" err="1"/>
                  <a:t>PAx</a:t>
                </a:r>
                <a:r>
                  <a:rPr lang="en-US" dirty="0"/>
                  <a:t> = </a:t>
                </a:r>
                <a:r>
                  <a:rPr lang="en-US" b="1" dirty="0" err="1"/>
                  <a:t>Pb</a:t>
                </a:r>
                <a:endParaRPr lang="en-US" b="1" dirty="0"/>
              </a:p>
              <a:p>
                <a:r>
                  <a:rPr lang="en-US" dirty="0"/>
                  <a:t>This gives us the equation</a:t>
                </a:r>
              </a:p>
              <a:p>
                <a:pPr lvl="1"/>
                <a:r>
                  <a:rPr lang="en-US" b="1" dirty="0" err="1"/>
                  <a:t>LUx</a:t>
                </a:r>
                <a:r>
                  <a:rPr lang="en-US" dirty="0"/>
                  <a:t> = </a:t>
                </a:r>
                <a:r>
                  <a:rPr lang="en-US" b="1" dirty="0" err="1"/>
                  <a:t>Pb</a:t>
                </a:r>
                <a:endParaRPr lang="en-US" dirty="0"/>
              </a:p>
              <a:p>
                <a:r>
                  <a:rPr lang="en-US" dirty="0"/>
                  <a:t>We now solve the system in 2 steps,</a:t>
                </a:r>
              </a:p>
              <a:p>
                <a:pPr marL="800100" lvl="1" indent="-342900">
                  <a:buFont typeface="+mj-lt"/>
                  <a:buAutoNum type="arabicPeriod"/>
                </a:pPr>
                <a:r>
                  <a:rPr lang="en-US" dirty="0"/>
                  <a:t>Solve </a:t>
                </a:r>
                <a:r>
                  <a:rPr lang="en-US" b="1" dirty="0" err="1"/>
                  <a:t>Lc</a:t>
                </a:r>
                <a:r>
                  <a:rPr lang="en-US" dirty="0"/>
                  <a:t> = </a:t>
                </a:r>
                <a:r>
                  <a:rPr lang="en-US" b="1" dirty="0" err="1"/>
                  <a:t>Pb</a:t>
                </a:r>
                <a:r>
                  <a:rPr lang="en-US" dirty="0"/>
                  <a:t> for </a:t>
                </a:r>
                <a:r>
                  <a:rPr lang="en-US" b="1" dirty="0"/>
                  <a:t>c</a:t>
                </a:r>
                <a:r>
                  <a:rPr lang="en-US" dirty="0"/>
                  <a:t> </a:t>
                </a:r>
              </a:p>
              <a:p>
                <a:pPr marL="800100" lvl="1" indent="-342900">
                  <a:buFont typeface="+mj-lt"/>
                  <a:buAutoNum type="arabicPeriod"/>
                </a:pPr>
                <a:r>
                  <a:rPr lang="en-US" dirty="0"/>
                  <a:t>Solve </a:t>
                </a:r>
                <a:r>
                  <a:rPr lang="en-US" b="1" dirty="0" err="1"/>
                  <a:t>Ux</a:t>
                </a:r>
                <a:r>
                  <a:rPr lang="en-US" dirty="0"/>
                  <a:t> = </a:t>
                </a:r>
                <a:r>
                  <a:rPr lang="en-US" b="1" dirty="0"/>
                  <a:t>c</a:t>
                </a:r>
                <a:r>
                  <a:rPr lang="en-US" dirty="0"/>
                  <a:t> for </a:t>
                </a:r>
                <a:r>
                  <a:rPr lang="en-US" b="1" dirty="0"/>
                  <a:t>x</a:t>
                </a:r>
                <a:r>
                  <a:rPr lang="en-US" dirty="0"/>
                  <a:t>.</a:t>
                </a:r>
              </a:p>
              <a:p>
                <a:r>
                  <a:rPr lang="en-US" dirty="0"/>
                  <a:t>I’ll leave you with an example from the book to complete on your own time.</a:t>
                </a:r>
              </a:p>
              <a:p>
                <a:pPr lvl="1"/>
                <a:r>
                  <a:rPr lang="en-US" dirty="0"/>
                  <a:t>Solve the equation </a:t>
                </a:r>
                <a:r>
                  <a:rPr lang="en-US" b="1" dirty="0"/>
                  <a:t>Ax</a:t>
                </a:r>
                <a:r>
                  <a:rPr lang="en-US" dirty="0"/>
                  <a:t> = </a:t>
                </a:r>
                <a:r>
                  <a:rPr lang="en-US" b="1" dirty="0"/>
                  <a:t>b</a:t>
                </a:r>
                <a:r>
                  <a:rPr lang="en-US" dirty="0"/>
                  <a:t> with </a:t>
                </a:r>
                <a:r>
                  <a:rPr lang="en-US" b="1" dirty="0"/>
                  <a:t>A</a:t>
                </a:r>
                <a:r>
                  <a:rPr lang="en-US" dirty="0"/>
                  <a:t> given above and </a:t>
                </a:r>
                <a14:m>
                  <m:oMath xmlns:m="http://schemas.openxmlformats.org/officeDocument/2006/math">
                    <m:r>
                      <a:rPr lang="en-US" b="1" i="0" smtClean="0">
                        <a:latin typeface="Cambria Math" panose="02040503050406030204" pitchFamily="18" charset="0"/>
                      </a:rPr>
                      <m:t>𝐛</m:t>
                    </m:r>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5</m:t>
                              </m:r>
                            </m:e>
                          </m:mr>
                          <m:mr>
                            <m:e>
                              <m:r>
                                <a:rPr lang="en-US" b="0" i="1" smtClean="0">
                                  <a:latin typeface="Cambria Math" panose="02040503050406030204" pitchFamily="18" charset="0"/>
                                </a:rPr>
                                <m:t>0</m:t>
                              </m:r>
                            </m:e>
                          </m:mr>
                          <m:mr>
                            <m:e>
                              <m:r>
                                <a:rPr lang="en-US" b="0" i="1" smtClean="0">
                                  <a:latin typeface="Cambria Math" panose="02040503050406030204" pitchFamily="18" charset="0"/>
                                </a:rPr>
                                <m:t>6</m:t>
                              </m:r>
                            </m:e>
                          </m:mr>
                        </m:m>
                      </m:e>
                    </m:d>
                  </m:oMath>
                </a14:m>
                <a:r>
                  <a:rPr lang="en-US" dirty="0"/>
                  <a:t>.</a:t>
                </a:r>
              </a:p>
              <a:p>
                <a:pPr lvl="1"/>
                <a:r>
                  <a:rPr lang="en-US" dirty="0"/>
                  <a:t>You should get the solution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1</m:t>
                              </m:r>
                            </m:e>
                          </m:mr>
                        </m:m>
                      </m:e>
                    </m:d>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6" t="-17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3169A5B-032C-4EF2-ACF9-C52E355A0591}"/>
              </a:ext>
            </a:extLst>
          </p:cNvPr>
          <p:cNvSpPr>
            <a:spLocks noGrp="1"/>
          </p:cNvSpPr>
          <p:nvPr>
            <p:ph type="sldNum" sz="quarter" idx="12"/>
          </p:nvPr>
        </p:nvSpPr>
        <p:spPr/>
        <p:txBody>
          <a:bodyPr/>
          <a:lstStyle/>
          <a:p>
            <a:fld id="{A48EAEF5-E741-4741-8458-74621E213810}" type="slidenum">
              <a:rPr lang="en-US" smtClean="0"/>
              <a:t>31</a:t>
            </a:fld>
            <a:endParaRPr lang="en-US"/>
          </a:p>
        </p:txBody>
      </p:sp>
    </p:spTree>
    <p:extLst>
      <p:ext uri="{BB962C8B-B14F-4D97-AF65-F5344CB8AC3E}">
        <p14:creationId xmlns:p14="http://schemas.microsoft.com/office/powerpoint/2010/main" val="3510888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Pivoting vs Complete Pivoting</a:t>
            </a:r>
          </a:p>
        </p:txBody>
      </p:sp>
      <p:sp>
        <p:nvSpPr>
          <p:cNvPr id="3" name="Content Placeholder 2"/>
          <p:cNvSpPr>
            <a:spLocks noGrp="1"/>
          </p:cNvSpPr>
          <p:nvPr>
            <p:ph idx="1"/>
          </p:nvPr>
        </p:nvSpPr>
        <p:spPr/>
        <p:txBody>
          <a:bodyPr/>
          <a:lstStyle/>
          <a:p>
            <a:r>
              <a:rPr lang="en-US" dirty="0"/>
              <a:t>Partial pivoting involved scanning the current column for the largest element to make that the pivot.</a:t>
            </a:r>
          </a:p>
          <a:p>
            <a:pPr lvl="1"/>
            <a:r>
              <a:rPr lang="en-US" dirty="0"/>
              <a:t>This requires a large number of comparisons.</a:t>
            </a:r>
          </a:p>
          <a:p>
            <a:r>
              <a:rPr lang="en-US" dirty="0"/>
              <a:t>We could instead look for the largest element in the whole array and make that the pivot.</a:t>
            </a:r>
          </a:p>
          <a:p>
            <a:pPr lvl="1"/>
            <a:r>
              <a:rPr lang="en-US" dirty="0"/>
              <a:t>This is known as complete pivoting.</a:t>
            </a:r>
          </a:p>
          <a:p>
            <a:pPr lvl="1"/>
            <a:r>
              <a:rPr lang="en-US" dirty="0"/>
              <a:t>It’s generally agreed that the large effort required for complete pivoting is not worth it.</a:t>
            </a:r>
          </a:p>
          <a:p>
            <a:r>
              <a:rPr lang="en-US" dirty="0"/>
              <a:t>Partial pivoting is a reordering of the equations, complete pivoting is a reordering of the equations AND subscripts of the unknowns.</a:t>
            </a:r>
          </a:p>
        </p:txBody>
      </p:sp>
      <p:sp>
        <p:nvSpPr>
          <p:cNvPr id="4" name="Slide Number Placeholder 3">
            <a:extLst>
              <a:ext uri="{FF2B5EF4-FFF2-40B4-BE49-F238E27FC236}">
                <a16:creationId xmlns:a16="http://schemas.microsoft.com/office/drawing/2014/main" id="{7A309C1B-CB2C-2A93-E3E8-E0ABB43ACB66}"/>
              </a:ext>
            </a:extLst>
          </p:cNvPr>
          <p:cNvSpPr>
            <a:spLocks noGrp="1"/>
          </p:cNvSpPr>
          <p:nvPr>
            <p:ph type="sldNum" sz="quarter" idx="12"/>
          </p:nvPr>
        </p:nvSpPr>
        <p:spPr/>
        <p:txBody>
          <a:bodyPr/>
          <a:lstStyle/>
          <a:p>
            <a:fld id="{A48EAEF5-E741-4741-8458-74621E213810}" type="slidenum">
              <a:rPr lang="en-US" smtClean="0"/>
              <a:t>32</a:t>
            </a:fld>
            <a:endParaRPr lang="en-US"/>
          </a:p>
        </p:txBody>
      </p:sp>
    </p:spTree>
    <p:extLst>
      <p:ext uri="{BB962C8B-B14F-4D97-AF65-F5344CB8AC3E}">
        <p14:creationId xmlns:p14="http://schemas.microsoft.com/office/powerpoint/2010/main" val="301013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Gauss-Jordan Elimination</a:t>
            </a:r>
          </a:p>
        </p:txBody>
      </p:sp>
      <p:sp>
        <p:nvSpPr>
          <p:cNvPr id="3" name="Content Placeholder 2"/>
          <p:cNvSpPr>
            <a:spLocks noGrp="1"/>
          </p:cNvSpPr>
          <p:nvPr>
            <p:ph idx="1"/>
          </p:nvPr>
        </p:nvSpPr>
        <p:spPr/>
        <p:txBody>
          <a:bodyPr/>
          <a:lstStyle/>
          <a:p>
            <a:r>
              <a:rPr lang="en-US" dirty="0"/>
              <a:t>We can take Gaussian Elimination one step further and obtain the </a:t>
            </a:r>
            <a:r>
              <a:rPr lang="en-US" i="1" dirty="0"/>
              <a:t>reduced row echelon form</a:t>
            </a:r>
            <a:r>
              <a:rPr lang="en-US" dirty="0"/>
              <a:t>.</a:t>
            </a:r>
          </a:p>
          <a:p>
            <a:r>
              <a:rPr lang="en-US" dirty="0"/>
              <a:t>The basic idea is to obtain the identity matrix on the left hand side of the augmented matrix.</a:t>
            </a:r>
          </a:p>
          <a:p>
            <a:r>
              <a:rPr lang="en-US" dirty="0"/>
              <a:t>In reduced row echelon form, the solution can</a:t>
            </a:r>
          </a:p>
          <a:p>
            <a:pPr marL="0" indent="0">
              <a:buNone/>
            </a:pPr>
            <a:r>
              <a:rPr lang="en-US" dirty="0"/>
              <a:t>	immediately be read off.</a:t>
            </a:r>
          </a:p>
          <a:p>
            <a:r>
              <a:rPr lang="en-US" dirty="0"/>
              <a:t>This requires about 50% more computations than</a:t>
            </a:r>
          </a:p>
          <a:p>
            <a:pPr marL="0" indent="0">
              <a:buNone/>
            </a:pPr>
            <a:r>
              <a:rPr lang="en-US" dirty="0"/>
              <a:t>	Gaussian elimination so it’s not recommended.</a:t>
            </a:r>
          </a:p>
          <a:p>
            <a:r>
              <a:rPr lang="en-US" dirty="0"/>
              <a:t>This same procedure can be used to find matrix inverses.</a:t>
            </a:r>
          </a:p>
          <a:p>
            <a:endParaRPr lang="en-US" dirty="0"/>
          </a:p>
        </p:txBody>
      </p:sp>
      <p:pic>
        <p:nvPicPr>
          <p:cNvPr id="4" name="Picture 3"/>
          <p:cNvPicPr>
            <a:picLocks noChangeAspect="1"/>
          </p:cNvPicPr>
          <p:nvPr/>
        </p:nvPicPr>
        <p:blipFill>
          <a:blip r:embed="rId2"/>
          <a:stretch>
            <a:fillRect/>
          </a:stretch>
        </p:blipFill>
        <p:spPr>
          <a:xfrm>
            <a:off x="8685549" y="3411209"/>
            <a:ext cx="2989185" cy="2703701"/>
          </a:xfrm>
          <a:prstGeom prst="rect">
            <a:avLst/>
          </a:prstGeom>
        </p:spPr>
      </p:pic>
      <p:sp>
        <p:nvSpPr>
          <p:cNvPr id="5" name="Slide Number Placeholder 4">
            <a:extLst>
              <a:ext uri="{FF2B5EF4-FFF2-40B4-BE49-F238E27FC236}">
                <a16:creationId xmlns:a16="http://schemas.microsoft.com/office/drawing/2014/main" id="{571E836B-CE25-B735-F193-3202273A3F3E}"/>
              </a:ext>
            </a:extLst>
          </p:cNvPr>
          <p:cNvSpPr>
            <a:spLocks noGrp="1"/>
          </p:cNvSpPr>
          <p:nvPr>
            <p:ph type="sldNum" sz="quarter" idx="12"/>
          </p:nvPr>
        </p:nvSpPr>
        <p:spPr/>
        <p:txBody>
          <a:bodyPr/>
          <a:lstStyle/>
          <a:p>
            <a:fld id="{A48EAEF5-E741-4741-8458-74621E213810}" type="slidenum">
              <a:rPr lang="en-US" smtClean="0"/>
              <a:t>33</a:t>
            </a:fld>
            <a:endParaRPr lang="en-US"/>
          </a:p>
        </p:txBody>
      </p:sp>
      <p:sp>
        <p:nvSpPr>
          <p:cNvPr id="6" name="TextBox 5">
            <a:extLst>
              <a:ext uri="{FF2B5EF4-FFF2-40B4-BE49-F238E27FC236}">
                <a16:creationId xmlns:a16="http://schemas.microsoft.com/office/drawing/2014/main" id="{A2B947D4-7C03-A239-F899-6D3FFFCCEE67}"/>
              </a:ext>
            </a:extLst>
          </p:cNvPr>
          <p:cNvSpPr txBox="1"/>
          <p:nvPr/>
        </p:nvSpPr>
        <p:spPr>
          <a:xfrm>
            <a:off x="10615100" y="6114910"/>
            <a:ext cx="1151277" cy="369332"/>
          </a:xfrm>
          <a:prstGeom prst="rect">
            <a:avLst/>
          </a:prstGeom>
          <a:noFill/>
        </p:spPr>
        <p:txBody>
          <a:bodyPr wrap="none" rtlCol="0">
            <a:spAutoFit/>
          </a:bodyPr>
          <a:lstStyle/>
          <a:p>
            <a:r>
              <a:rPr lang="en-US" dirty="0"/>
              <a:t>Hoffman</a:t>
            </a:r>
          </a:p>
        </p:txBody>
      </p:sp>
    </p:spTree>
    <p:extLst>
      <p:ext uri="{BB962C8B-B14F-4D97-AF65-F5344CB8AC3E}">
        <p14:creationId xmlns:p14="http://schemas.microsoft.com/office/powerpoint/2010/main" val="382621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Part 1</a:t>
            </a:r>
          </a:p>
        </p:txBody>
      </p:sp>
      <p:sp>
        <p:nvSpPr>
          <p:cNvPr id="3" name="Content Placeholder 2"/>
          <p:cNvSpPr>
            <a:spLocks noGrp="1"/>
          </p:cNvSpPr>
          <p:nvPr>
            <p:ph idx="1"/>
          </p:nvPr>
        </p:nvSpPr>
        <p:spPr/>
        <p:txBody>
          <a:bodyPr>
            <a:normAutofit fontScale="92500" lnSpcReduction="10000"/>
          </a:bodyPr>
          <a:lstStyle/>
          <a:p>
            <a:r>
              <a:rPr lang="en-US" dirty="0"/>
              <a:t>Cramer’s rule can be used to solve relatively small systems on a computer but the complexity rises quickly with system size.</a:t>
            </a:r>
          </a:p>
          <a:p>
            <a:r>
              <a:rPr lang="en-US" dirty="0"/>
              <a:t>Gaussian Elimination can be employed to solve a system of equations directly and relatively efficiently.</a:t>
            </a:r>
          </a:p>
          <a:p>
            <a:r>
              <a:rPr lang="en-US" dirty="0"/>
              <a:t>We can instead use Gaussian Elimination to find the LU decomposition.</a:t>
            </a:r>
          </a:p>
          <a:p>
            <a:pPr lvl="1"/>
            <a:r>
              <a:rPr lang="en-US" dirty="0"/>
              <a:t>We can use the decomposition to find the solution of the system.</a:t>
            </a:r>
          </a:p>
          <a:p>
            <a:pPr lvl="1"/>
            <a:r>
              <a:rPr lang="en-US" dirty="0"/>
              <a:t>We can also use it to find solutions of systems with the same </a:t>
            </a:r>
            <a:r>
              <a:rPr lang="en-US" b="1" dirty="0"/>
              <a:t>A</a:t>
            </a:r>
            <a:r>
              <a:rPr lang="en-US" dirty="0"/>
              <a:t> matrix but different solution vectors </a:t>
            </a:r>
            <a:r>
              <a:rPr lang="en-US" b="1" dirty="0"/>
              <a:t>b</a:t>
            </a:r>
            <a:r>
              <a:rPr lang="en-US" dirty="0"/>
              <a:t>.</a:t>
            </a:r>
          </a:p>
          <a:p>
            <a:r>
              <a:rPr lang="en-US" dirty="0"/>
              <a:t>After finding the LU decomposition we define a new vector </a:t>
            </a:r>
            <a:r>
              <a:rPr lang="en-US" b="1" dirty="0"/>
              <a:t>c</a:t>
            </a:r>
            <a:r>
              <a:rPr lang="en-US" dirty="0"/>
              <a:t> = </a:t>
            </a:r>
            <a:r>
              <a:rPr lang="en-US" b="1" dirty="0" err="1"/>
              <a:t>Ux</a:t>
            </a:r>
            <a:r>
              <a:rPr lang="en-US" dirty="0"/>
              <a:t>,</a:t>
            </a:r>
            <a:r>
              <a:rPr lang="en-US" b="1" dirty="0"/>
              <a:t> </a:t>
            </a:r>
            <a:r>
              <a:rPr lang="en-US" dirty="0"/>
              <a:t> and solve the equation in two steps</a:t>
            </a:r>
          </a:p>
          <a:p>
            <a:pPr marL="800100" lvl="1" indent="-342900">
              <a:buFont typeface="+mj-lt"/>
              <a:buAutoNum type="arabicPeriod"/>
            </a:pPr>
            <a:r>
              <a:rPr lang="en-US" dirty="0"/>
              <a:t>Solve </a:t>
            </a:r>
            <a:r>
              <a:rPr lang="en-US" b="1" dirty="0" err="1"/>
              <a:t>Lc</a:t>
            </a:r>
            <a:r>
              <a:rPr lang="en-US" dirty="0"/>
              <a:t> = </a:t>
            </a:r>
            <a:r>
              <a:rPr lang="en-US" b="1" dirty="0"/>
              <a:t>b</a:t>
            </a:r>
            <a:r>
              <a:rPr lang="en-US" dirty="0"/>
              <a:t> for </a:t>
            </a:r>
            <a:r>
              <a:rPr lang="en-US" b="1" dirty="0"/>
              <a:t>c</a:t>
            </a:r>
            <a:r>
              <a:rPr lang="en-US" dirty="0"/>
              <a:t>.</a:t>
            </a:r>
          </a:p>
          <a:p>
            <a:pPr marL="800100" lvl="1" indent="-342900">
              <a:buFont typeface="+mj-lt"/>
              <a:buAutoNum type="arabicPeriod"/>
            </a:pPr>
            <a:r>
              <a:rPr lang="en-US" dirty="0"/>
              <a:t>Solve </a:t>
            </a:r>
            <a:r>
              <a:rPr lang="en-US" b="1" dirty="0" err="1"/>
              <a:t>Ux</a:t>
            </a:r>
            <a:r>
              <a:rPr lang="en-US" dirty="0"/>
              <a:t> = </a:t>
            </a:r>
            <a:r>
              <a:rPr lang="en-US" b="1" dirty="0"/>
              <a:t>b</a:t>
            </a:r>
            <a:r>
              <a:rPr lang="en-US" dirty="0"/>
              <a:t> for </a:t>
            </a:r>
            <a:r>
              <a:rPr lang="en-US" b="1" dirty="0"/>
              <a:t>x</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74C8C11C-D15F-4358-8DF9-F423EB344754}"/>
              </a:ext>
            </a:extLst>
          </p:cNvPr>
          <p:cNvSpPr>
            <a:spLocks noGrp="1"/>
          </p:cNvSpPr>
          <p:nvPr>
            <p:ph type="sldNum" sz="quarter" idx="12"/>
          </p:nvPr>
        </p:nvSpPr>
        <p:spPr/>
        <p:txBody>
          <a:bodyPr/>
          <a:lstStyle/>
          <a:p>
            <a:fld id="{A48EAEF5-E741-4741-8458-74621E213810}" type="slidenum">
              <a:rPr lang="en-US" smtClean="0"/>
              <a:t>34</a:t>
            </a:fld>
            <a:endParaRPr lang="en-US"/>
          </a:p>
        </p:txBody>
      </p:sp>
    </p:spTree>
    <p:extLst>
      <p:ext uri="{BB962C8B-B14F-4D97-AF65-F5344CB8AC3E}">
        <p14:creationId xmlns:p14="http://schemas.microsoft.com/office/powerpoint/2010/main" val="2943779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Part 2</a:t>
            </a:r>
          </a:p>
        </p:txBody>
      </p:sp>
      <p:sp>
        <p:nvSpPr>
          <p:cNvPr id="3" name="Content Placeholder 2"/>
          <p:cNvSpPr>
            <a:spLocks noGrp="1"/>
          </p:cNvSpPr>
          <p:nvPr>
            <p:ph idx="1"/>
          </p:nvPr>
        </p:nvSpPr>
        <p:spPr/>
        <p:txBody>
          <a:bodyPr/>
          <a:lstStyle/>
          <a:p>
            <a:r>
              <a:rPr lang="en-US" dirty="0"/>
              <a:t>There are some places where Gaussian Elimination can fail or be subject to large sources of error.</a:t>
            </a:r>
          </a:p>
          <a:p>
            <a:r>
              <a:rPr lang="en-US" dirty="0"/>
              <a:t>To overcome some of these problems we employed PA = LU decomposition which used partial pivoting to bring the largest coefficient in the current column into the pivot position.</a:t>
            </a:r>
          </a:p>
          <a:p>
            <a:r>
              <a:rPr lang="en-US" dirty="0"/>
              <a:t>After getting the PA = LU decomposition we write </a:t>
            </a:r>
            <a:r>
              <a:rPr lang="en-US" b="1" dirty="0"/>
              <a:t>Lux</a:t>
            </a:r>
            <a:r>
              <a:rPr lang="en-US" dirty="0"/>
              <a:t> = </a:t>
            </a:r>
            <a:r>
              <a:rPr lang="en-US" b="1" dirty="0" err="1"/>
              <a:t>Pb</a:t>
            </a:r>
            <a:endParaRPr lang="en-US" dirty="0"/>
          </a:p>
          <a:p>
            <a:r>
              <a:rPr lang="en-US" dirty="0"/>
              <a:t>We now solve the system in 2 steps,</a:t>
            </a:r>
          </a:p>
          <a:p>
            <a:pPr marL="800100" lvl="1" indent="-342900">
              <a:buFont typeface="+mj-lt"/>
              <a:buAutoNum type="arabicPeriod"/>
            </a:pPr>
            <a:r>
              <a:rPr lang="en-US" dirty="0"/>
              <a:t>Solve </a:t>
            </a:r>
            <a:r>
              <a:rPr lang="en-US" b="1" dirty="0" err="1"/>
              <a:t>Lc</a:t>
            </a:r>
            <a:r>
              <a:rPr lang="en-US" dirty="0"/>
              <a:t> = </a:t>
            </a:r>
            <a:r>
              <a:rPr lang="en-US" b="1" dirty="0" err="1"/>
              <a:t>Pb</a:t>
            </a:r>
            <a:r>
              <a:rPr lang="en-US" dirty="0"/>
              <a:t> for </a:t>
            </a:r>
            <a:r>
              <a:rPr lang="en-US" b="1" dirty="0"/>
              <a:t>c</a:t>
            </a:r>
            <a:r>
              <a:rPr lang="en-US" dirty="0"/>
              <a:t> </a:t>
            </a:r>
          </a:p>
          <a:p>
            <a:pPr marL="800100" lvl="1" indent="-342900">
              <a:buFont typeface="+mj-lt"/>
              <a:buAutoNum type="arabicPeriod"/>
            </a:pPr>
            <a:r>
              <a:rPr lang="en-US" dirty="0"/>
              <a:t>Solve </a:t>
            </a:r>
            <a:r>
              <a:rPr lang="en-US" b="1" dirty="0" err="1"/>
              <a:t>Ux</a:t>
            </a:r>
            <a:r>
              <a:rPr lang="en-US" dirty="0"/>
              <a:t> = </a:t>
            </a:r>
            <a:r>
              <a:rPr lang="en-US" b="1" dirty="0"/>
              <a:t>c</a:t>
            </a:r>
            <a:r>
              <a:rPr lang="en-US" dirty="0"/>
              <a:t> for </a:t>
            </a:r>
            <a:r>
              <a:rPr lang="en-US" b="1" dirty="0"/>
              <a:t>x</a:t>
            </a:r>
            <a:r>
              <a:rPr lang="en-US" dirty="0"/>
              <a:t>.</a:t>
            </a:r>
          </a:p>
          <a:p>
            <a:endParaRPr lang="en-US" dirty="0"/>
          </a:p>
        </p:txBody>
      </p:sp>
      <p:sp>
        <p:nvSpPr>
          <p:cNvPr id="4" name="Slide Number Placeholder 3">
            <a:extLst>
              <a:ext uri="{FF2B5EF4-FFF2-40B4-BE49-F238E27FC236}">
                <a16:creationId xmlns:a16="http://schemas.microsoft.com/office/drawing/2014/main" id="{1A2828A6-22AF-C2E0-0A55-EF432DDE1629}"/>
              </a:ext>
            </a:extLst>
          </p:cNvPr>
          <p:cNvSpPr>
            <a:spLocks noGrp="1"/>
          </p:cNvSpPr>
          <p:nvPr>
            <p:ph type="sldNum" sz="quarter" idx="12"/>
          </p:nvPr>
        </p:nvSpPr>
        <p:spPr/>
        <p:txBody>
          <a:bodyPr/>
          <a:lstStyle/>
          <a:p>
            <a:fld id="{A48EAEF5-E741-4741-8458-74621E213810}" type="slidenum">
              <a:rPr lang="en-US" smtClean="0"/>
              <a:t>35</a:t>
            </a:fld>
            <a:endParaRPr lang="en-US"/>
          </a:p>
        </p:txBody>
      </p:sp>
    </p:spTree>
    <p:extLst>
      <p:ext uri="{BB962C8B-B14F-4D97-AF65-F5344CB8AC3E}">
        <p14:creationId xmlns:p14="http://schemas.microsoft.com/office/powerpoint/2010/main" val="325796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3D4A-9FA2-40D0-A7CE-9107FA23B163}"/>
              </a:ext>
            </a:extLst>
          </p:cNvPr>
          <p:cNvSpPr>
            <a:spLocks noGrp="1"/>
          </p:cNvSpPr>
          <p:nvPr>
            <p:ph type="title"/>
          </p:nvPr>
        </p:nvSpPr>
        <p:spPr/>
        <p:txBody>
          <a:bodyPr/>
          <a:lstStyle/>
          <a:p>
            <a:r>
              <a:rPr lang="en-US" dirty="0"/>
              <a:t>History of Systems of Linear Equations </a:t>
            </a:r>
            <a:r>
              <a:rPr lang="en-US" dirty="0" err="1"/>
              <a:t>Contd</a:t>
            </a:r>
            <a:endParaRPr lang="en-US" dirty="0"/>
          </a:p>
        </p:txBody>
      </p:sp>
      <p:sp>
        <p:nvSpPr>
          <p:cNvPr id="3" name="Content Placeholder 2">
            <a:extLst>
              <a:ext uri="{FF2B5EF4-FFF2-40B4-BE49-F238E27FC236}">
                <a16:creationId xmlns:a16="http://schemas.microsoft.com/office/drawing/2014/main" id="{288562A3-648E-47FF-8B2C-3943EB404624}"/>
              </a:ext>
            </a:extLst>
          </p:cNvPr>
          <p:cNvSpPr>
            <a:spLocks noGrp="1"/>
          </p:cNvSpPr>
          <p:nvPr>
            <p:ph idx="1"/>
          </p:nvPr>
        </p:nvSpPr>
        <p:spPr/>
        <p:txBody>
          <a:bodyPr/>
          <a:lstStyle/>
          <a:p>
            <a:r>
              <a:rPr lang="en-US" dirty="0"/>
              <a:t>The method used in </a:t>
            </a:r>
            <a:r>
              <a:rPr lang="en-US" dirty="0" err="1"/>
              <a:t>Fangcheng</a:t>
            </a:r>
            <a:r>
              <a:rPr lang="en-US" dirty="0"/>
              <a:t> is indistinguishable from the so-called “Gaussian Elimination”.</a:t>
            </a:r>
          </a:p>
          <a:p>
            <a:pPr lvl="1"/>
            <a:r>
              <a:rPr lang="en-US" dirty="0"/>
              <a:t>The method was applied to systems of 2 to 5 equations.</a:t>
            </a:r>
          </a:p>
          <a:p>
            <a:r>
              <a:rPr lang="en-US" dirty="0"/>
              <a:t>The European study of linear systems began with Descartes in 1637 with the introduction of his coordinate planes.</a:t>
            </a:r>
          </a:p>
          <a:p>
            <a:pPr lvl="1"/>
            <a:r>
              <a:rPr lang="en-US" dirty="0"/>
              <a:t>Using coordinate planes, lines and planes could now be described using mathematical equations.</a:t>
            </a:r>
          </a:p>
          <a:p>
            <a:pPr lvl="1"/>
            <a:r>
              <a:rPr lang="en-US" dirty="0"/>
              <a:t>Finding the intersection of lines, planes, and any combination thereof was now equivalent to solving systems of equations.</a:t>
            </a:r>
          </a:p>
          <a:p>
            <a:endParaRPr lang="en-US" dirty="0"/>
          </a:p>
        </p:txBody>
      </p:sp>
      <p:sp>
        <p:nvSpPr>
          <p:cNvPr id="4" name="Slide Number Placeholder 3">
            <a:extLst>
              <a:ext uri="{FF2B5EF4-FFF2-40B4-BE49-F238E27FC236}">
                <a16:creationId xmlns:a16="http://schemas.microsoft.com/office/drawing/2014/main" id="{17A4F935-123D-C23A-36F8-A8E229FB8A72}"/>
              </a:ext>
            </a:extLst>
          </p:cNvPr>
          <p:cNvSpPr>
            <a:spLocks noGrp="1"/>
          </p:cNvSpPr>
          <p:nvPr>
            <p:ph type="sldNum" sz="quarter" idx="12"/>
          </p:nvPr>
        </p:nvSpPr>
        <p:spPr/>
        <p:txBody>
          <a:bodyPr/>
          <a:lstStyle/>
          <a:p>
            <a:fld id="{A48EAEF5-E741-4741-8458-74621E213810}" type="slidenum">
              <a:rPr lang="en-US" smtClean="0"/>
              <a:t>4</a:t>
            </a:fld>
            <a:endParaRPr lang="en-US"/>
          </a:p>
        </p:txBody>
      </p:sp>
    </p:spTree>
    <p:extLst>
      <p:ext uri="{BB962C8B-B14F-4D97-AF65-F5344CB8AC3E}">
        <p14:creationId xmlns:p14="http://schemas.microsoft.com/office/powerpoint/2010/main" val="110012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71AB-337E-4735-8DF9-E3F525FC2D82}"/>
              </a:ext>
            </a:extLst>
          </p:cNvPr>
          <p:cNvSpPr>
            <a:spLocks noGrp="1"/>
          </p:cNvSpPr>
          <p:nvPr>
            <p:ph type="title"/>
          </p:nvPr>
        </p:nvSpPr>
        <p:spPr/>
        <p:txBody>
          <a:bodyPr/>
          <a:lstStyle/>
          <a:p>
            <a:r>
              <a:rPr lang="en-US" dirty="0"/>
              <a:t>History of Systems of Linear Equations </a:t>
            </a:r>
            <a:r>
              <a:rPr lang="en-US" dirty="0" err="1"/>
              <a:t>Contd</a:t>
            </a:r>
            <a:endParaRPr lang="en-US" dirty="0"/>
          </a:p>
        </p:txBody>
      </p:sp>
      <p:sp>
        <p:nvSpPr>
          <p:cNvPr id="3" name="Content Placeholder 2">
            <a:extLst>
              <a:ext uri="{FF2B5EF4-FFF2-40B4-BE49-F238E27FC236}">
                <a16:creationId xmlns:a16="http://schemas.microsoft.com/office/drawing/2014/main" id="{11C7F1F0-25E5-4F50-B122-84A6005837EC}"/>
              </a:ext>
            </a:extLst>
          </p:cNvPr>
          <p:cNvSpPr>
            <a:spLocks noGrp="1"/>
          </p:cNvSpPr>
          <p:nvPr>
            <p:ph idx="1"/>
          </p:nvPr>
        </p:nvSpPr>
        <p:spPr/>
        <p:txBody>
          <a:bodyPr/>
          <a:lstStyle/>
          <a:p>
            <a:r>
              <a:rPr lang="en-US" dirty="0"/>
              <a:t>The first general methods to solve systems of linear equations made use of the determinant.</a:t>
            </a:r>
          </a:p>
          <a:p>
            <a:r>
              <a:rPr lang="en-US" dirty="0"/>
              <a:t>Gabriel Cramer used determinants in this way and his name is given to Cramer’s rule.</a:t>
            </a:r>
          </a:p>
          <a:p>
            <a:r>
              <a:rPr lang="en-US" dirty="0"/>
              <a:t>Later, other direct methods were devised to solve these systems.</a:t>
            </a:r>
          </a:p>
          <a:p>
            <a:r>
              <a:rPr lang="en-US" dirty="0"/>
              <a:t>Even later, iterative methods were devised that allow computers to solve very large systems. </a:t>
            </a:r>
          </a:p>
        </p:txBody>
      </p:sp>
      <p:sp>
        <p:nvSpPr>
          <p:cNvPr id="4" name="Slide Number Placeholder 3">
            <a:extLst>
              <a:ext uri="{FF2B5EF4-FFF2-40B4-BE49-F238E27FC236}">
                <a16:creationId xmlns:a16="http://schemas.microsoft.com/office/drawing/2014/main" id="{DB79C02A-C273-AB81-1E5D-8D0CE20A9795}"/>
              </a:ext>
            </a:extLst>
          </p:cNvPr>
          <p:cNvSpPr>
            <a:spLocks noGrp="1"/>
          </p:cNvSpPr>
          <p:nvPr>
            <p:ph type="sldNum" sz="quarter" idx="12"/>
          </p:nvPr>
        </p:nvSpPr>
        <p:spPr/>
        <p:txBody>
          <a:bodyPr/>
          <a:lstStyle/>
          <a:p>
            <a:fld id="{A48EAEF5-E741-4741-8458-74621E213810}" type="slidenum">
              <a:rPr lang="en-US" smtClean="0"/>
              <a:t>5</a:t>
            </a:fld>
            <a:endParaRPr lang="en-US"/>
          </a:p>
        </p:txBody>
      </p:sp>
    </p:spTree>
    <p:extLst>
      <p:ext uri="{BB962C8B-B14F-4D97-AF65-F5344CB8AC3E}">
        <p14:creationId xmlns:p14="http://schemas.microsoft.com/office/powerpoint/2010/main" val="336812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F84A-C435-4A78-A7CE-267156F323D5}"/>
              </a:ext>
            </a:extLst>
          </p:cNvPr>
          <p:cNvSpPr>
            <a:spLocks noGrp="1"/>
          </p:cNvSpPr>
          <p:nvPr>
            <p:ph type="title"/>
          </p:nvPr>
        </p:nvSpPr>
        <p:spPr/>
        <p:txBody>
          <a:bodyPr/>
          <a:lstStyle/>
          <a:p>
            <a:r>
              <a:rPr lang="en-US" dirty="0"/>
              <a:t>A trivial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4C9C80-C244-4CF5-840B-DFFABC792E55}"/>
                  </a:ext>
                </a:extLst>
              </p:cNvPr>
              <p:cNvSpPr>
                <a:spLocks noGrp="1"/>
              </p:cNvSpPr>
              <p:nvPr>
                <p:ph idx="1"/>
              </p:nvPr>
            </p:nvSpPr>
            <p:spPr/>
            <p:txBody>
              <a:bodyPr/>
              <a:lstStyle/>
              <a:p>
                <a:r>
                  <a:rPr lang="en-US" dirty="0"/>
                  <a:t>The simplest system of linear equations to solve is one consisting of one equation.</a:t>
                </a:r>
              </a:p>
              <a:p>
                <a:r>
                  <a:rPr lang="en-US" dirty="0"/>
                  <a:t>For example,</a:t>
                </a:r>
              </a:p>
              <a:p>
                <a:pPr lvl="1"/>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+6=0</m:t>
                    </m:r>
                  </m:oMath>
                </a14:m>
                <a:r>
                  <a:rPr lang="en-US" dirty="0"/>
                  <a:t>.</a:t>
                </a:r>
              </a:p>
              <a:p>
                <a:r>
                  <a:rPr lang="en-US" dirty="0"/>
                  <a:t>Solving this is straightforward with today’s notation, we simply isolate the x.</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+2=0</m:t>
                    </m:r>
                  </m:oMath>
                </a14:m>
                <a:r>
                  <a:rPr lang="en-US" dirty="0"/>
                  <a:t>.</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r>
                  <a:rPr lang="en-US" dirty="0"/>
                  <a:t>This is obviously a trivial example, but this idea of isolating a variable will come back.</a:t>
                </a:r>
              </a:p>
              <a:p>
                <a:pPr lvl="1"/>
                <a:endParaRPr lang="en-US" dirty="0"/>
              </a:p>
            </p:txBody>
          </p:sp>
        </mc:Choice>
        <mc:Fallback xmlns="">
          <p:sp>
            <p:nvSpPr>
              <p:cNvPr id="3" name="Content Placeholder 2">
                <a:extLst>
                  <a:ext uri="{FF2B5EF4-FFF2-40B4-BE49-F238E27FC236}">
                    <a16:creationId xmlns:a16="http://schemas.microsoft.com/office/drawing/2014/main" id="{7C4C9C80-C244-4CF5-840B-DFFABC792E55}"/>
                  </a:ext>
                </a:extLst>
              </p:cNvPr>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E2F640-BE9A-5167-BED2-6A8C8366F28D}"/>
              </a:ext>
            </a:extLst>
          </p:cNvPr>
          <p:cNvSpPr>
            <a:spLocks noGrp="1"/>
          </p:cNvSpPr>
          <p:nvPr>
            <p:ph type="sldNum" sz="quarter" idx="12"/>
          </p:nvPr>
        </p:nvSpPr>
        <p:spPr/>
        <p:txBody>
          <a:bodyPr/>
          <a:lstStyle/>
          <a:p>
            <a:fld id="{A48EAEF5-E741-4741-8458-74621E213810}" type="slidenum">
              <a:rPr lang="en-US" smtClean="0"/>
              <a:t>6</a:t>
            </a:fld>
            <a:endParaRPr lang="en-US"/>
          </a:p>
        </p:txBody>
      </p:sp>
    </p:spTree>
    <p:extLst>
      <p:ext uri="{BB962C8B-B14F-4D97-AF65-F5344CB8AC3E}">
        <p14:creationId xmlns:p14="http://schemas.microsoft.com/office/powerpoint/2010/main" val="160484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EE44-2115-462B-9B58-89EBF35B8DA3}"/>
              </a:ext>
            </a:extLst>
          </p:cNvPr>
          <p:cNvSpPr>
            <a:spLocks noGrp="1"/>
          </p:cNvSpPr>
          <p:nvPr>
            <p:ph type="title"/>
          </p:nvPr>
        </p:nvSpPr>
        <p:spPr/>
        <p:txBody>
          <a:bodyPr/>
          <a:lstStyle/>
          <a:p>
            <a:r>
              <a:rPr lang="en-US" dirty="0"/>
              <a:t>A less trivial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0A1273-7651-4D8A-A6C7-D1A04D32AEFF}"/>
                  </a:ext>
                </a:extLst>
              </p:cNvPr>
              <p:cNvSpPr>
                <a:spLocks noGrp="1"/>
              </p:cNvSpPr>
              <p:nvPr>
                <p:ph idx="1"/>
              </p:nvPr>
            </p:nvSpPr>
            <p:spPr/>
            <p:txBody>
              <a:bodyPr/>
              <a:lstStyle/>
              <a:p>
                <a:r>
                  <a:rPr lang="en-US" dirty="0"/>
                  <a:t>Moving on to two equations we begin to see where the difficulty can arise.</a:t>
                </a:r>
              </a:p>
              <a:p>
                <a:r>
                  <a:rPr lang="en-US" dirty="0"/>
                  <a:t>For example,</a:t>
                </a:r>
              </a:p>
              <a:p>
                <a:pPr marL="800100" lvl="1" indent="-342900">
                  <a:buFont typeface="+mj-lt"/>
                  <a:buAutoNum type="arabicPeriod"/>
                </a:pP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𝑦</m:t>
                    </m:r>
                    <m:r>
                      <a:rPr lang="en-US" b="0" i="1" smtClean="0">
                        <a:latin typeface="Cambria Math" panose="02040503050406030204" pitchFamily="18" charset="0"/>
                      </a:rPr>
                      <m:t>=6,</m:t>
                    </m:r>
                  </m:oMath>
                </a14:m>
                <a:endParaRPr lang="en-US" dirty="0"/>
              </a:p>
              <a:p>
                <a:pPr marL="800100" lvl="1" indent="-342900">
                  <a:buFont typeface="+mj-lt"/>
                  <a:buAutoNum type="arabicPeriod"/>
                </a:pP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+9</m:t>
                    </m:r>
                    <m:r>
                      <a:rPr lang="en-US" b="0" i="1" smtClean="0">
                        <a:latin typeface="Cambria Math" panose="02040503050406030204" pitchFamily="18" charset="0"/>
                      </a:rPr>
                      <m:t>𝑦</m:t>
                    </m:r>
                    <m:r>
                      <a:rPr lang="en-US" b="0" i="1" smtClean="0">
                        <a:latin typeface="Cambria Math" panose="02040503050406030204" pitchFamily="18" charset="0"/>
                      </a:rPr>
                      <m:t>=15</m:t>
                    </m:r>
                  </m:oMath>
                </a14:m>
                <a:r>
                  <a:rPr lang="en-US" dirty="0"/>
                  <a:t>.</a:t>
                </a:r>
              </a:p>
              <a:p>
                <a:pPr marL="400050"/>
                <a:r>
                  <a:rPr lang="en-US" dirty="0"/>
                  <a:t>If you were asked to do this by hand for two variables, the easiest approach is typically,</a:t>
                </a:r>
              </a:p>
              <a:p>
                <a:pPr marL="857250" lvl="1" indent="-342900">
                  <a:buFont typeface="+mj-lt"/>
                  <a:buAutoNum type="arabicPeriod"/>
                </a:pPr>
                <a:r>
                  <a:rPr lang="en-US" dirty="0"/>
                  <a:t>Isolate one of the variables in one of the equations.</a:t>
                </a:r>
              </a:p>
              <a:p>
                <a:pPr marL="857250" lvl="1" indent="-342900">
                  <a:buFont typeface="+mj-lt"/>
                  <a:buAutoNum type="arabicPeriod"/>
                </a:pPr>
                <a:r>
                  <a:rPr lang="en-US" dirty="0"/>
                  <a:t>Plug the expression for that variable into the second equation.</a:t>
                </a:r>
              </a:p>
              <a:p>
                <a:pPr marL="457200"/>
                <a:r>
                  <a:rPr lang="en-US" dirty="0"/>
                  <a:t>This is difficult to extend to more variables.</a:t>
                </a:r>
              </a:p>
            </p:txBody>
          </p:sp>
        </mc:Choice>
        <mc:Fallback xmlns="">
          <p:sp>
            <p:nvSpPr>
              <p:cNvPr id="3" name="Content Placeholder 2">
                <a:extLst>
                  <a:ext uri="{FF2B5EF4-FFF2-40B4-BE49-F238E27FC236}">
                    <a16:creationId xmlns:a16="http://schemas.microsoft.com/office/drawing/2014/main" id="{2F0A1273-7651-4D8A-A6C7-D1A04D32AEFF}"/>
                  </a:ext>
                </a:extLst>
              </p:cNvPr>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CC9D824-4BA2-C2C8-0363-32F7DE13DEB8}"/>
              </a:ext>
            </a:extLst>
          </p:cNvPr>
          <p:cNvSpPr>
            <a:spLocks noGrp="1"/>
          </p:cNvSpPr>
          <p:nvPr>
            <p:ph type="sldNum" sz="quarter" idx="12"/>
          </p:nvPr>
        </p:nvSpPr>
        <p:spPr/>
        <p:txBody>
          <a:bodyPr/>
          <a:lstStyle/>
          <a:p>
            <a:fld id="{A48EAEF5-E741-4741-8458-74621E213810}" type="slidenum">
              <a:rPr lang="en-US" smtClean="0"/>
              <a:t>7</a:t>
            </a:fld>
            <a:endParaRPr lang="en-US"/>
          </a:p>
        </p:txBody>
      </p:sp>
    </p:spTree>
    <p:extLst>
      <p:ext uri="{BB962C8B-B14F-4D97-AF65-F5344CB8AC3E}">
        <p14:creationId xmlns:p14="http://schemas.microsoft.com/office/powerpoint/2010/main" val="395348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1277-3989-4284-96B2-67B6AB92C459}"/>
              </a:ext>
            </a:extLst>
          </p:cNvPr>
          <p:cNvSpPr>
            <a:spLocks noGrp="1"/>
          </p:cNvSpPr>
          <p:nvPr>
            <p:ph type="title"/>
          </p:nvPr>
        </p:nvSpPr>
        <p:spPr/>
        <p:txBody>
          <a:bodyPr/>
          <a:lstStyle/>
          <a:p>
            <a:r>
              <a:rPr lang="en-US" dirty="0"/>
              <a:t>Generalizing to larger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2A568B-0852-48E5-A878-A6A1141BC1F4}"/>
                  </a:ext>
                </a:extLst>
              </p:cNvPr>
              <p:cNvSpPr>
                <a:spLocks noGrp="1"/>
              </p:cNvSpPr>
              <p:nvPr>
                <p:ph idx="1"/>
              </p:nvPr>
            </p:nvSpPr>
            <p:spPr/>
            <p:txBody>
              <a:bodyPr/>
              <a:lstStyle/>
              <a:p>
                <a:r>
                  <a:rPr lang="en-US" dirty="0"/>
                  <a:t>In the 2 variable case, it is relatively easy to solve the system by hand.</a:t>
                </a:r>
              </a:p>
              <a:p>
                <a:r>
                  <a:rPr lang="en-US" dirty="0"/>
                  <a:t>We will need different methods to keep track of all the equations.</a:t>
                </a:r>
              </a:p>
              <a:p>
                <a:r>
                  <a:rPr lang="en-US" dirty="0"/>
                  <a:t>For example, writing the variables as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𝑒𝑡𝑐</m:t>
                    </m:r>
                    <m:r>
                      <a:rPr lang="en-US" b="0" i="1" smtClean="0">
                        <a:latin typeface="Cambria Math" panose="02040503050406030204" pitchFamily="18" charset="0"/>
                      </a:rPr>
                      <m:t>.</m:t>
                    </m:r>
                  </m:oMath>
                </a14:m>
                <a:r>
                  <a:rPr lang="en-US" dirty="0"/>
                  <a:t> becomes tedious.</a:t>
                </a:r>
              </a:p>
              <a:p>
                <a:pPr lvl="1"/>
                <a:r>
                  <a:rPr lang="en-US" dirty="0"/>
                  <a:t>What do we do for systems larger than 26 variables?</a:t>
                </a:r>
              </a:p>
              <a:p>
                <a:r>
                  <a:rPr lang="en-US" dirty="0"/>
                  <a:t>We also want these equations to be machine parse-able.</a:t>
                </a:r>
              </a:p>
              <a:p>
                <a:r>
                  <a:rPr lang="en-US" dirty="0"/>
                  <a:t>For these reasons, we move to using matrices to represent these systems.</a:t>
                </a:r>
              </a:p>
              <a:p>
                <a:endParaRPr lang="en-US" dirty="0"/>
              </a:p>
            </p:txBody>
          </p:sp>
        </mc:Choice>
        <mc:Fallback xmlns="">
          <p:sp>
            <p:nvSpPr>
              <p:cNvPr id="3" name="Content Placeholder 2">
                <a:extLst>
                  <a:ext uri="{FF2B5EF4-FFF2-40B4-BE49-F238E27FC236}">
                    <a16:creationId xmlns:a16="http://schemas.microsoft.com/office/drawing/2014/main" id="{DC2A568B-0852-48E5-A878-A6A1141BC1F4}"/>
                  </a:ext>
                </a:extLst>
              </p:cNvPr>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02108E8-4DF4-0E9F-FA42-BF4AF0EF594F}"/>
              </a:ext>
            </a:extLst>
          </p:cNvPr>
          <p:cNvSpPr>
            <a:spLocks noGrp="1"/>
          </p:cNvSpPr>
          <p:nvPr>
            <p:ph type="sldNum" sz="quarter" idx="12"/>
          </p:nvPr>
        </p:nvSpPr>
        <p:spPr/>
        <p:txBody>
          <a:bodyPr/>
          <a:lstStyle/>
          <a:p>
            <a:fld id="{A48EAEF5-E741-4741-8458-74621E213810}" type="slidenum">
              <a:rPr lang="en-US" smtClean="0"/>
              <a:t>8</a:t>
            </a:fld>
            <a:endParaRPr lang="en-US"/>
          </a:p>
        </p:txBody>
      </p:sp>
    </p:spTree>
    <p:extLst>
      <p:ext uri="{BB962C8B-B14F-4D97-AF65-F5344CB8AC3E}">
        <p14:creationId xmlns:p14="http://schemas.microsoft.com/office/powerpoint/2010/main" val="94707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C839-321D-4F89-9CDB-A3735DBC8C3A}"/>
              </a:ext>
            </a:extLst>
          </p:cNvPr>
          <p:cNvSpPr>
            <a:spLocks noGrp="1"/>
          </p:cNvSpPr>
          <p:nvPr>
            <p:ph type="title"/>
          </p:nvPr>
        </p:nvSpPr>
        <p:spPr/>
        <p:txBody>
          <a:bodyPr/>
          <a:lstStyle/>
          <a:p>
            <a:r>
              <a:rPr lang="en-US" dirty="0"/>
              <a:t>General Linear System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527A76-39F7-4A82-9231-2E80E7F237E0}"/>
                  </a:ext>
                </a:extLst>
              </p:cNvPr>
              <p:cNvSpPr>
                <a:spLocks noGrp="1"/>
              </p:cNvSpPr>
              <p:nvPr>
                <p:ph idx="1"/>
              </p:nvPr>
            </p:nvSpPr>
            <p:spPr/>
            <p:txBody>
              <a:bodyPr/>
              <a:lstStyle/>
              <a:p>
                <a:r>
                  <a:rPr lang="en-US" dirty="0"/>
                  <a:t>We begin by representing the unknowns as </a:t>
                </a:r>
                <a14:m>
                  <m:oMath xmlns:m="http://schemas.openxmlformats.org/officeDocument/2006/math">
                    <m:r>
                      <a:rPr lang="en-US" b="0" i="1" smtClean="0">
                        <a:latin typeface="Cambria Math" panose="02040503050406030204" pitchFamily="18" charset="0"/>
                      </a:rPr>
                      <m:t>𝑥</m:t>
                    </m:r>
                  </m:oMath>
                </a14:m>
                <a:r>
                  <a:rPr lang="en-US" dirty="0"/>
                  <a:t>’s with subscripts.</a:t>
                </a:r>
              </a:p>
              <a:p>
                <a:r>
                  <a:rPr lang="en-US" dirty="0"/>
                  <a:t>We also denote the coefficients with two indices</a:t>
                </a:r>
              </a:p>
              <a:p>
                <a:pPr lvl="1"/>
                <a:r>
                  <a:rPr lang="en-US" dirty="0"/>
                  <a:t>One represents the equation it is part of.</a:t>
                </a:r>
              </a:p>
              <a:p>
                <a:pPr lvl="1"/>
                <a:r>
                  <a:rPr lang="en-US" dirty="0"/>
                  <a:t>The other represents the variable it corresponds to.</a:t>
                </a:r>
              </a:p>
              <a:p>
                <a:endParaRPr lang="en-US" dirty="0"/>
              </a:p>
            </p:txBody>
          </p:sp>
        </mc:Choice>
        <mc:Fallback xmlns="">
          <p:sp>
            <p:nvSpPr>
              <p:cNvPr id="3" name="Content Placeholder 2">
                <a:extLst>
                  <a:ext uri="{FF2B5EF4-FFF2-40B4-BE49-F238E27FC236}">
                    <a16:creationId xmlns:a16="http://schemas.microsoft.com/office/drawing/2014/main" id="{A2527A76-39F7-4A82-9231-2E80E7F237E0}"/>
                  </a:ext>
                </a:extLst>
              </p:cNvPr>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D323D8D-7715-48DB-84EB-0EE737ACF2C4}"/>
              </a:ext>
            </a:extLst>
          </p:cNvPr>
          <p:cNvPicPr>
            <a:picLocks noChangeAspect="1"/>
          </p:cNvPicPr>
          <p:nvPr/>
        </p:nvPicPr>
        <p:blipFill>
          <a:blip r:embed="rId3"/>
          <a:stretch>
            <a:fillRect/>
          </a:stretch>
        </p:blipFill>
        <p:spPr>
          <a:xfrm>
            <a:off x="1942184" y="3876674"/>
            <a:ext cx="7143750" cy="2371725"/>
          </a:xfrm>
          <a:prstGeom prst="rect">
            <a:avLst/>
          </a:prstGeom>
        </p:spPr>
      </p:pic>
      <p:sp>
        <p:nvSpPr>
          <p:cNvPr id="6" name="TextBox 5">
            <a:extLst>
              <a:ext uri="{FF2B5EF4-FFF2-40B4-BE49-F238E27FC236}">
                <a16:creationId xmlns:a16="http://schemas.microsoft.com/office/drawing/2014/main" id="{0F7889DB-340A-4A70-9333-F9EFD9A07538}"/>
              </a:ext>
            </a:extLst>
          </p:cNvPr>
          <p:cNvSpPr txBox="1"/>
          <p:nvPr/>
        </p:nvSpPr>
        <p:spPr>
          <a:xfrm>
            <a:off x="9370646" y="4139206"/>
            <a:ext cx="2125785" cy="923330"/>
          </a:xfrm>
          <a:prstGeom prst="rect">
            <a:avLst/>
          </a:prstGeom>
          <a:noFill/>
        </p:spPr>
        <p:txBody>
          <a:bodyPr wrap="square" rtlCol="0">
            <a:spAutoFit/>
          </a:bodyPr>
          <a:lstStyle/>
          <a:p>
            <a:r>
              <a:rPr lang="en-US" dirty="0"/>
              <a:t>This is a system of </a:t>
            </a:r>
            <a:r>
              <a:rPr lang="en-US" i="1" dirty="0"/>
              <a:t>m</a:t>
            </a:r>
            <a:r>
              <a:rPr lang="en-US" dirty="0"/>
              <a:t> equations with </a:t>
            </a:r>
            <a:r>
              <a:rPr lang="en-US" i="1" dirty="0"/>
              <a:t>n</a:t>
            </a:r>
            <a:r>
              <a:rPr lang="en-US" dirty="0"/>
              <a:t> unknowns.</a:t>
            </a:r>
          </a:p>
        </p:txBody>
      </p:sp>
      <p:sp>
        <p:nvSpPr>
          <p:cNvPr id="4" name="Slide Number Placeholder 3">
            <a:extLst>
              <a:ext uri="{FF2B5EF4-FFF2-40B4-BE49-F238E27FC236}">
                <a16:creationId xmlns:a16="http://schemas.microsoft.com/office/drawing/2014/main" id="{5BA7927F-AC0E-11E0-7C29-08DEEB0FDFD9}"/>
              </a:ext>
            </a:extLst>
          </p:cNvPr>
          <p:cNvSpPr>
            <a:spLocks noGrp="1"/>
          </p:cNvSpPr>
          <p:nvPr>
            <p:ph type="sldNum" sz="quarter" idx="12"/>
          </p:nvPr>
        </p:nvSpPr>
        <p:spPr/>
        <p:txBody>
          <a:bodyPr/>
          <a:lstStyle/>
          <a:p>
            <a:fld id="{A48EAEF5-E741-4741-8458-74621E213810}" type="slidenum">
              <a:rPr lang="en-US" smtClean="0"/>
              <a:t>9</a:t>
            </a:fld>
            <a:endParaRPr lang="en-US"/>
          </a:p>
        </p:txBody>
      </p:sp>
      <p:sp>
        <p:nvSpPr>
          <p:cNvPr id="7" name="TextBox 6">
            <a:extLst>
              <a:ext uri="{FF2B5EF4-FFF2-40B4-BE49-F238E27FC236}">
                <a16:creationId xmlns:a16="http://schemas.microsoft.com/office/drawing/2014/main" id="{23E1FF9D-F605-B54A-263A-758EFB1F9635}"/>
              </a:ext>
            </a:extLst>
          </p:cNvPr>
          <p:cNvSpPr txBox="1"/>
          <p:nvPr/>
        </p:nvSpPr>
        <p:spPr>
          <a:xfrm>
            <a:off x="8268081" y="6263403"/>
            <a:ext cx="817853" cy="369332"/>
          </a:xfrm>
          <a:prstGeom prst="rect">
            <a:avLst/>
          </a:prstGeom>
          <a:noFill/>
        </p:spPr>
        <p:txBody>
          <a:bodyPr wrap="none" rtlCol="0">
            <a:spAutoFit/>
          </a:bodyPr>
          <a:lstStyle/>
          <a:p>
            <a:r>
              <a:rPr lang="en-US" dirty="0"/>
              <a:t>Sauer</a:t>
            </a:r>
          </a:p>
        </p:txBody>
      </p:sp>
    </p:spTree>
    <p:extLst>
      <p:ext uri="{BB962C8B-B14F-4D97-AF65-F5344CB8AC3E}">
        <p14:creationId xmlns:p14="http://schemas.microsoft.com/office/powerpoint/2010/main" val="216254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1654</TotalTime>
  <Words>2754</Words>
  <Application>Microsoft Office PowerPoint</Application>
  <PresentationFormat>Widescreen</PresentationFormat>
  <Paragraphs>296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 Math</vt:lpstr>
      <vt:lpstr>Century Gothic</vt:lpstr>
      <vt:lpstr>Wingdings 3</vt:lpstr>
      <vt:lpstr>Ion</vt:lpstr>
      <vt:lpstr>Systems of Linear Equations 2: Direct Methods and Gaussian Elimination</vt:lpstr>
      <vt:lpstr>History of Systems of Linear Equations</vt:lpstr>
      <vt:lpstr>History of Systems of Linear Equations Contd</vt:lpstr>
      <vt:lpstr>History of Systems of Linear Equations Contd</vt:lpstr>
      <vt:lpstr>History of Systems of Linear Equations Contd</vt:lpstr>
      <vt:lpstr>A trivial example</vt:lpstr>
      <vt:lpstr>A less trivial example</vt:lpstr>
      <vt:lpstr>Generalizing to larger systems</vt:lpstr>
      <vt:lpstr>General Linear System</vt:lpstr>
      <vt:lpstr>Matrix Equation</vt:lpstr>
      <vt:lpstr>Solutions of SoLE</vt:lpstr>
      <vt:lpstr>Solution behavior graphically</vt:lpstr>
      <vt:lpstr>Cramer’s Rule</vt:lpstr>
      <vt:lpstr>Cramer’s Rule Contd</vt:lpstr>
      <vt:lpstr>Gaussian Elimination</vt:lpstr>
      <vt:lpstr>Useful Properties of Matrices</vt:lpstr>
      <vt:lpstr>Naïve Gaussian Elimination</vt:lpstr>
      <vt:lpstr>Backsubstitution</vt:lpstr>
      <vt:lpstr>LU Factorization</vt:lpstr>
      <vt:lpstr>LU Factorization Example</vt:lpstr>
      <vt:lpstr>LU Factorization Example Contd</vt:lpstr>
      <vt:lpstr>LU Factorization Example Cont</vt:lpstr>
      <vt:lpstr>How to form L and U in general</vt:lpstr>
      <vt:lpstr>How to form L and for larger matrices</vt:lpstr>
      <vt:lpstr>LU Factorization motivation</vt:lpstr>
      <vt:lpstr>When can LU decomposition fail?</vt:lpstr>
      <vt:lpstr>PA=LU decomposition</vt:lpstr>
      <vt:lpstr>PA = LU Factorization Example</vt:lpstr>
      <vt:lpstr>PA = LU Factorization Example Contd</vt:lpstr>
      <vt:lpstr>Permutation Matrices</vt:lpstr>
      <vt:lpstr>PA = LU Factorization Example Contd</vt:lpstr>
      <vt:lpstr>Partial Pivoting vs Complete Pivoting</vt:lpstr>
      <vt:lpstr>Gauss-Jordan Elimination</vt:lpstr>
      <vt:lpstr>Summary Part 1</vt:lpstr>
      <vt:lpstr>Summary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of Linear Equations 2: Direct Methods and Gaussian Elimination</dc:title>
  <dc:creator>Christopher John Moakler</dc:creator>
  <cp:lastModifiedBy>Christopher John Moakler</cp:lastModifiedBy>
  <cp:revision>24</cp:revision>
  <dcterms:created xsi:type="dcterms:W3CDTF">2022-02-14T21:48:05Z</dcterms:created>
  <dcterms:modified xsi:type="dcterms:W3CDTF">2022-11-14T22:02:47Z</dcterms:modified>
</cp:coreProperties>
</file>